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2.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e Stricker" initials="GS" lastIdx="2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66"/>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11T10:08:25.294" idx="26">
    <p:pos x="403" y="80"/>
    <p:text>Awaiting 2016 TS to see how Private Plan is handled on 2450</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6-10-11T10:10:02.358" idx="27">
    <p:pos x="364" y="35"/>
    <p:text>Awaiting 2016 TS.  Update slide as needed once we see how Private Plan is handled on 2450</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2222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F63950EB-FA01-4697-BFB4-32BAF0F00FF8}" type="datetime1">
              <a:rPr lang="en-US" smtClean="0"/>
              <a:pPr>
                <a:defRPr/>
              </a:pPr>
              <a:t>12/12/2016</a:t>
            </a:fld>
            <a:endParaRPr lang="en-US" dirty="0"/>
          </a:p>
        </p:txBody>
      </p:sp>
      <p:sp>
        <p:nvSpPr>
          <p:cNvPr id="22221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C52D5DE-E514-4967-BD80-165C9132E65F}"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3023395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lnSpcReduction="10000"/>
          </a:bodyPr>
          <a:lstStyle/>
          <a:p>
            <a:pPr>
              <a:buFontTx/>
              <a:buChar char="•"/>
              <a:defRPr/>
            </a:pPr>
            <a:r>
              <a:rPr lang="en-US" dirty="0"/>
              <a:t> Enter NJSUI (Unemployment), NJSDI (Disability), &amp; NJFLI (Family Medical Leave) amounts in TS Box 14 (even if they are someplace else on W-2)</a:t>
            </a:r>
          </a:p>
          <a:p>
            <a:pPr marL="277117" lvl="1">
              <a:buFontTx/>
              <a:buChar char="•"/>
              <a:defRPr/>
            </a:pPr>
            <a:r>
              <a:rPr lang="en-US" dirty="0"/>
              <a:t> On some W-2s, WF or SWF (Work Force Development – a portion of Unemployment NJSUI) is separated from Unemployment.  When entering in TS, add WF/SWF &amp; Unemployment together &amp; enter in box 14 under NJSUI</a:t>
            </a:r>
          </a:p>
          <a:p>
            <a:pPr marL="277117" lvl="1">
              <a:buFontTx/>
              <a:buChar char="•"/>
              <a:defRPr/>
            </a:pPr>
            <a:r>
              <a:rPr lang="en-US" dirty="0"/>
              <a:t> TS will include the amounts entered in Box 14 in State/Local Taxes you paid on Sch A Itemized Deductions</a:t>
            </a:r>
          </a:p>
          <a:p>
            <a:pPr marL="548640" lvl="2">
              <a:buFontTx/>
              <a:buChar char="•"/>
              <a:defRPr/>
            </a:pPr>
            <a:r>
              <a:rPr lang="en-US" dirty="0"/>
              <a:t> Private plans, indicated by PP#, cannot be claimed on Sch A.  Therefore, must choose “Other” from drop-down menu in Box 14 so that amount does not flow through to </a:t>
            </a:r>
            <a:r>
              <a:rPr lang="en-US" dirty="0" err="1"/>
              <a:t>Sch</a:t>
            </a:r>
            <a:r>
              <a:rPr lang="en-US" dirty="0"/>
              <a:t> A.  Entries under “Other” will also  not flow through to NJ Form 2450 for excess contributions to unemployment, disability, or family leave</a:t>
            </a:r>
          </a:p>
          <a:p>
            <a:pPr marL="548640" lvl="2">
              <a:buFontTx/>
              <a:buChar char="•"/>
              <a:defRPr/>
            </a:pPr>
            <a:r>
              <a:rPr lang="en-US" dirty="0"/>
              <a:t> If other entries in this box, such as 414h, choose “Other” for Box 14.  They do not flow through to </a:t>
            </a:r>
            <a:r>
              <a:rPr lang="en-US" dirty="0" err="1"/>
              <a:t>Sch</a:t>
            </a:r>
            <a:r>
              <a:rPr lang="en-US" dirty="0"/>
              <a:t> A</a:t>
            </a:r>
          </a:p>
          <a:p>
            <a:pPr marL="548640" lvl="2">
              <a:buFontTx/>
              <a:buChar char="•"/>
              <a:defRPr/>
            </a:pPr>
            <a:r>
              <a:rPr lang="en-US" dirty="0"/>
              <a:t> If more items are in box 14 of the W-2 than there is room for on the TS W-2, combine them together and enter on the open line</a:t>
            </a:r>
          </a:p>
          <a:p>
            <a:pPr>
              <a:buFontTx/>
              <a:buChar char="•"/>
              <a:defRPr/>
            </a:pPr>
            <a:r>
              <a:rPr lang="en-US" dirty="0"/>
              <a:t> Enter State ID #</a:t>
            </a:r>
          </a:p>
          <a:p>
            <a:pPr>
              <a:buFontTx/>
              <a:buChar char="•"/>
              <a:defRPr/>
            </a:pPr>
            <a:r>
              <a:rPr lang="en-US" dirty="0"/>
              <a:t> TS automatically enters State Wages in Box 16 (based on Federal wages)</a:t>
            </a:r>
          </a:p>
          <a:p>
            <a:pPr marL="277117" lvl="1">
              <a:buFontTx/>
              <a:buChar char="•"/>
              <a:defRPr/>
            </a:pPr>
            <a:r>
              <a:rPr lang="en-US" dirty="0"/>
              <a:t> If State Wages on W-2 is different than TS populated, must manually change the state wages</a:t>
            </a:r>
          </a:p>
          <a:p>
            <a:pPr>
              <a:buFontTx/>
              <a:buChar char="•"/>
              <a:defRPr/>
            </a:pPr>
            <a:r>
              <a:rPr lang="en-US" dirty="0"/>
              <a:t> Enter State Tax Withheld from Box 17</a:t>
            </a:r>
          </a:p>
          <a:p>
            <a:pPr>
              <a:defRPr/>
            </a:pPr>
            <a:endParaRPr lang="en-US" dirty="0"/>
          </a:p>
          <a:p>
            <a:pPr>
              <a:defRPr/>
            </a:pPr>
            <a:endParaRPr lang="en-US" dirty="0"/>
          </a:p>
          <a:p>
            <a:pPr>
              <a:defRPr/>
            </a:pPr>
            <a:endParaRPr lang="en-US" dirty="0"/>
          </a:p>
          <a:p>
            <a:pPr>
              <a:defRPr/>
            </a:pP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12/12/2016</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3022945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2385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D8615FC2-0C20-4462-B73C-E292EA0163EF}" type="datetime1">
              <a:rPr lang="en-US" smtClean="0"/>
              <a:pPr>
                <a:defRPr/>
              </a:pPr>
              <a:t>12/12/2016</a:t>
            </a:fld>
            <a:endParaRPr lang="en-US" dirty="0"/>
          </a:p>
        </p:txBody>
      </p:sp>
      <p:sp>
        <p:nvSpPr>
          <p:cNvPr id="23859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7E76433-1EFB-4BE5-9C66-316C7943EF0C}"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4252730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2406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981AEE0-2CC4-48E0-8AD9-DE430658A8E5}" type="datetime1">
              <a:rPr lang="en-US" smtClean="0"/>
              <a:pPr>
                <a:defRPr/>
              </a:pPr>
              <a:t>12/12/2016</a:t>
            </a:fld>
            <a:endParaRPr lang="en-US" dirty="0"/>
          </a:p>
        </p:txBody>
      </p:sp>
      <p:sp>
        <p:nvSpPr>
          <p:cNvPr id="2406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3BBFBB8-955D-4E08-B1F1-D786C085AD57}" type="slidenum">
              <a:rPr lang="en-US" altLang="en-US">
                <a:latin typeface="Verdana" panose="020B0604030504040204" pitchFamily="34" charset="0"/>
              </a:rPr>
              <a:pPr algn="r" eaLnBrk="1" hangingPunct="1">
                <a:spcBef>
                  <a:spcPct val="0"/>
                </a:spcBef>
              </a:pPr>
              <a:t>12</a:t>
            </a:fld>
            <a:endParaRPr lang="en-US" altLang="en-US">
              <a:latin typeface="Verdana" panose="020B0604030504040204" pitchFamily="34" charset="0"/>
            </a:endParaRPr>
          </a:p>
        </p:txBody>
      </p:sp>
    </p:spTree>
    <p:extLst>
      <p:ext uri="{BB962C8B-B14F-4D97-AF65-F5344CB8AC3E}">
        <p14:creationId xmlns:p14="http://schemas.microsoft.com/office/powerpoint/2010/main" val="1014339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12/12/2016</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13</a:t>
            </a:fld>
            <a:endParaRPr lang="en-US" altLang="en-US">
              <a:latin typeface="Verdana" panose="020B0604030504040204" pitchFamily="34" charset="0"/>
            </a:endParaRPr>
          </a:p>
        </p:txBody>
      </p:sp>
    </p:spTree>
    <p:extLst>
      <p:ext uri="{BB962C8B-B14F-4D97-AF65-F5344CB8AC3E}">
        <p14:creationId xmlns:p14="http://schemas.microsoft.com/office/powerpoint/2010/main" val="539164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12/12/2016</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14</a:t>
            </a:fld>
            <a:endParaRPr lang="en-US" altLang="en-US">
              <a:latin typeface="Verdana" panose="020B0604030504040204" pitchFamily="34" charset="0"/>
            </a:endParaRPr>
          </a:p>
        </p:txBody>
      </p:sp>
    </p:spTree>
    <p:extLst>
      <p:ext uri="{BB962C8B-B14F-4D97-AF65-F5344CB8AC3E}">
        <p14:creationId xmlns:p14="http://schemas.microsoft.com/office/powerpoint/2010/main" val="386887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buFont typeface="Arial" pitchFamily="34" charset="0"/>
              <a:buChar char="•"/>
            </a:pPr>
            <a:r>
              <a:rPr lang="en-US" altLang="en-US" dirty="0"/>
              <a:t> When NJSUI, DI or FLI exceed maximum(usually because Taxpayer has multiple W-2s), form NJ 2450 can be used for t</a:t>
            </a:r>
            <a:r>
              <a:rPr lang="en-US" altLang="en-US" baseline="0" dirty="0"/>
              <a:t>axpayer  to get the excess collected back</a:t>
            </a:r>
          </a:p>
          <a:p>
            <a:pPr marL="274638" lvl="1"/>
            <a:endParaRPr lang="en-US" altLang="en-US" baseline="0" dirty="0"/>
          </a:p>
          <a:p>
            <a:pPr marL="0" lvl="1">
              <a:buFont typeface="Arial" pitchFamily="34" charset="0"/>
              <a:buChar char="•"/>
            </a:pPr>
            <a:r>
              <a:rPr lang="en-US" altLang="en-US" baseline="0" dirty="0"/>
              <a:t> Private Plan disability needs to be added to NJ 2450, and is transferred to NJ1040 line 53</a:t>
            </a:r>
            <a:endParaRPr lang="en-US" altLang="en-US" dirty="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3DB52-6E99-47B3-A9EE-134F3053CAAB}" type="slidenum">
              <a:rPr lang="en-US" altLang="en-US" sz="1400"/>
              <a:pPr>
                <a:spcBef>
                  <a:spcPct val="0"/>
                </a:spcBef>
              </a:pPr>
              <a:t>15</a:t>
            </a:fld>
            <a:endParaRPr lang="en-US" altLang="en-US" sz="1400"/>
          </a:p>
        </p:txBody>
      </p:sp>
    </p:spTree>
    <p:extLst>
      <p:ext uri="{BB962C8B-B14F-4D97-AF65-F5344CB8AC3E}">
        <p14:creationId xmlns:p14="http://schemas.microsoft.com/office/powerpoint/2010/main" val="2880284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1182679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3087425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a:bodyPr>
          <a:lstStyle/>
          <a:p>
            <a:pPr>
              <a:buFont typeface="Arial" pitchFamily="34" charset="0"/>
              <a:buChar char="•"/>
              <a:defRPr/>
            </a:pPr>
            <a:r>
              <a:rPr lang="en-US" dirty="0"/>
              <a:t> TS will bring over the unreported entered on the W-2 screen above Box 12</a:t>
            </a:r>
          </a:p>
          <a:p>
            <a:pPr>
              <a:buFont typeface="Arial" pitchFamily="34" charset="0"/>
              <a:buChar char="•"/>
              <a:defRPr/>
            </a:pPr>
            <a:endParaRPr lang="en-US" dirty="0"/>
          </a:p>
          <a:p>
            <a:pPr>
              <a:buFont typeface="Arial" pitchFamily="34" charset="0"/>
              <a:buChar char="•"/>
              <a:defRPr/>
            </a:pPr>
            <a:r>
              <a:rPr lang="en-US" dirty="0"/>
              <a:t> Enter any unreported tips</a:t>
            </a:r>
            <a:r>
              <a:rPr lang="en-US" baseline="0" dirty="0"/>
              <a:t> of less than $200 a month on this screen</a:t>
            </a:r>
          </a:p>
          <a:p>
            <a:pPr>
              <a:buFont typeface="Arial" pitchFamily="34" charset="0"/>
              <a:buChar char="•"/>
              <a:defRPr/>
            </a:pPr>
            <a:endParaRPr lang="en-US" baseline="0" dirty="0"/>
          </a:p>
          <a:p>
            <a:pPr>
              <a:buFont typeface="Arial" pitchFamily="34" charset="0"/>
              <a:buChar char="•"/>
              <a:defRPr/>
            </a:pPr>
            <a:r>
              <a:rPr lang="en-US" baseline="0" dirty="0"/>
              <a:t> TS will calculate additional Social Security and Medicare taxes that are due on these unreported tips and transfer that amount to 1040 Line </a:t>
            </a: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12/12/2016</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18</a:t>
            </a:fld>
            <a:endParaRPr lang="en-US" altLang="en-US">
              <a:latin typeface="Verdana" panose="020B0604030504040204" pitchFamily="34" charset="0"/>
            </a:endParaRPr>
          </a:p>
        </p:txBody>
      </p:sp>
    </p:spTree>
    <p:extLst>
      <p:ext uri="{BB962C8B-B14F-4D97-AF65-F5344CB8AC3E}">
        <p14:creationId xmlns:p14="http://schemas.microsoft.com/office/powerpoint/2010/main" val="3348484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a:bodyPr>
          <a:lstStyle/>
          <a:p>
            <a:pPr>
              <a:buFont typeface="Arial" pitchFamily="34" charset="0"/>
              <a:buChar char="•"/>
              <a:defRPr/>
            </a:pPr>
            <a:r>
              <a:rPr lang="en-US" dirty="0"/>
              <a:t> TS will bring over the unreported entered on the W-2 screen above Box 12 to this screen</a:t>
            </a:r>
          </a:p>
          <a:p>
            <a:pPr>
              <a:buFont typeface="Arial" pitchFamily="34" charset="0"/>
              <a:buChar char="•"/>
              <a:defRPr/>
            </a:pPr>
            <a:endParaRPr lang="en-US" dirty="0"/>
          </a:p>
          <a:p>
            <a:pPr>
              <a:buFont typeface="Arial" pitchFamily="34" charset="0"/>
              <a:buChar char="•"/>
              <a:defRPr/>
            </a:pPr>
            <a:r>
              <a:rPr lang="en-US" dirty="0"/>
              <a:t> Enter any unreported tips</a:t>
            </a:r>
            <a:r>
              <a:rPr lang="en-US" baseline="0" dirty="0"/>
              <a:t> of less than $200 a month on this screen</a:t>
            </a:r>
          </a:p>
          <a:p>
            <a:pPr>
              <a:buFont typeface="Arial" pitchFamily="34" charset="0"/>
              <a:buChar char="•"/>
              <a:defRPr/>
            </a:pPr>
            <a:endParaRPr lang="en-US" baseline="0" dirty="0"/>
          </a:p>
          <a:p>
            <a:pPr>
              <a:buFont typeface="Arial" pitchFamily="34" charset="0"/>
              <a:buChar char="•"/>
              <a:defRPr/>
            </a:pPr>
            <a:r>
              <a:rPr lang="en-US" baseline="0" dirty="0"/>
              <a:t> TS will calculate additional Social Security and Medicare taxes that are due on these unreported tips and transfer that amount to 1040 Line 58</a:t>
            </a: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12/12/2016</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19</a:t>
            </a:fld>
            <a:endParaRPr lang="en-US" altLang="en-US">
              <a:latin typeface="Verdana" panose="020B0604030504040204" pitchFamily="34" charset="0"/>
            </a:endParaRPr>
          </a:p>
        </p:txBody>
      </p:sp>
    </p:spTree>
    <p:extLst>
      <p:ext uri="{BB962C8B-B14F-4D97-AF65-F5344CB8AC3E}">
        <p14:creationId xmlns:p14="http://schemas.microsoft.com/office/powerpoint/2010/main" val="102345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2242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1177A94F-9D20-4C06-8520-A906B27D6A39}" type="datetime1">
              <a:rPr lang="en-US" smtClean="0"/>
              <a:pPr>
                <a:defRPr/>
              </a:pPr>
              <a:t>12/12/2016</a:t>
            </a:fld>
            <a:endParaRPr lang="en-US" dirty="0"/>
          </a:p>
        </p:txBody>
      </p:sp>
      <p:sp>
        <p:nvSpPr>
          <p:cNvPr id="22426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918FAF8-F785-46BA-9434-3A1726FE1898}"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3233434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12/12/2016</a:t>
            </a:fld>
            <a:endParaRPr lang="en-US" dirty="0"/>
          </a:p>
        </p:txBody>
      </p:sp>
    </p:spTree>
    <p:extLst>
      <p:ext uri="{BB962C8B-B14F-4D97-AF65-F5344CB8AC3E}">
        <p14:creationId xmlns:p14="http://schemas.microsoft.com/office/powerpoint/2010/main" val="4256943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12/12/2016</a:t>
            </a:fld>
            <a:endParaRPr lang="en-US" dirty="0"/>
          </a:p>
        </p:txBody>
      </p:sp>
    </p:spTree>
    <p:extLst>
      <p:ext uri="{BB962C8B-B14F-4D97-AF65-F5344CB8AC3E}">
        <p14:creationId xmlns:p14="http://schemas.microsoft.com/office/powerpoint/2010/main" val="352321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If Taxpayer</a:t>
            </a:r>
            <a:r>
              <a:rPr lang="en-US" altLang="en-US" baseline="0" dirty="0">
                <a:cs typeface="Arial" panose="020B0604020202020204" pitchFamily="34" charset="0"/>
              </a:rPr>
              <a:t> is disabled but over minimum retirement age, DO NOT populate the box on the 1099R screen indicating disabled, because the payment is treated as a Pension</a:t>
            </a:r>
            <a:endParaRPr lang="en-US" altLang="en-US" dirty="0">
              <a:cs typeface="Arial" panose="020B0604020202020204" pitchFamily="34" charset="0"/>
            </a:endParaRPr>
          </a:p>
        </p:txBody>
      </p:sp>
      <p:sp>
        <p:nvSpPr>
          <p:cNvPr id="2263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28753FF8-EA51-4630-8250-50FEC3C2C5D3}" type="datetime1">
              <a:rPr lang="en-US" smtClean="0"/>
              <a:pPr>
                <a:defRPr/>
              </a:pPr>
              <a:t>12/12/2016</a:t>
            </a:fld>
            <a:endParaRPr lang="en-US" dirty="0"/>
          </a:p>
        </p:txBody>
      </p:sp>
    </p:spTree>
    <p:extLst>
      <p:ext uri="{BB962C8B-B14F-4D97-AF65-F5344CB8AC3E}">
        <p14:creationId xmlns:p14="http://schemas.microsoft.com/office/powerpoint/2010/main" val="116431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 For Federal purposes, determinant for</a:t>
            </a:r>
            <a:r>
              <a:rPr lang="en-US" baseline="0" dirty="0"/>
              <a:t> treatment of d</a:t>
            </a:r>
            <a:r>
              <a:rPr lang="en-US" dirty="0"/>
              <a:t>isability income is </a:t>
            </a:r>
            <a:r>
              <a:rPr lang="en-US" baseline="0" dirty="0"/>
              <a:t>company’s minimum retirement age</a:t>
            </a:r>
          </a:p>
          <a:p>
            <a:pPr>
              <a:buFont typeface="Arial" pitchFamily="34" charset="0"/>
              <a:buChar char="•"/>
            </a:pPr>
            <a:r>
              <a:rPr lang="en-US" baseline="0" dirty="0"/>
              <a:t> For State purposes, treatment is determined by recipient’s age </a:t>
            </a:r>
            <a:r>
              <a:rPr lang="en-US" dirty="0"/>
              <a:t> </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1178243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eaLnBrk="1" hangingPunct="1">
              <a:spcBef>
                <a:spcPct val="0"/>
              </a:spcBef>
              <a:buFontTx/>
              <a:buChar char="•"/>
            </a:pPr>
            <a:r>
              <a:rPr lang="en-US" altLang="en-US" dirty="0"/>
              <a:t>W-2 may have NJFLI, NJUI, NJDI all in box 14 or elsewhere on W-2 </a:t>
            </a:r>
          </a:p>
          <a:p>
            <a:pPr marL="635000" lvl="1" indent="-173038" eaLnBrk="1" hangingPunct="1">
              <a:spcBef>
                <a:spcPct val="0"/>
              </a:spcBef>
              <a:buFontTx/>
              <a:buChar char="•"/>
            </a:pPr>
            <a:r>
              <a:rPr lang="en-US" altLang="en-US" dirty="0"/>
              <a:t>Must always enter it in TS in box 14</a:t>
            </a:r>
          </a:p>
        </p:txBody>
      </p:sp>
      <p:sp>
        <p:nvSpPr>
          <p:cNvPr id="1925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ea typeface="ＭＳ Ｐゴシック" pitchFamily="34" charset="-128"/>
            </a:endParaRPr>
          </a:p>
        </p:txBody>
      </p:sp>
      <p:sp>
        <p:nvSpPr>
          <p:cNvPr id="1925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00673EA-CD11-45AE-BCDC-327B72ABBF0D}" type="datetime1">
              <a:rPr lang="en-US" smtClean="0">
                <a:ea typeface="ＭＳ Ｐゴシック" pitchFamily="34" charset="-128"/>
              </a:rPr>
              <a:pPr fontAlgn="base">
                <a:spcBef>
                  <a:spcPct val="0"/>
                </a:spcBef>
                <a:spcAft>
                  <a:spcPct val="0"/>
                </a:spcAft>
                <a:defRPr/>
              </a:pPr>
              <a:t>12/12/2016</a:t>
            </a:fld>
            <a:endParaRPr lang="en-US">
              <a:ea typeface="ＭＳ Ｐゴシック" pitchFamily="34" charset="-128"/>
            </a:endParaRPr>
          </a:p>
        </p:txBody>
      </p:sp>
      <p:sp>
        <p:nvSpPr>
          <p:cNvPr id="1361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0005E-16A8-4CCA-821F-4490A0528A6B}" type="slidenum">
              <a:rPr lang="en-US" altLang="en-US" sz="1400"/>
              <a:pPr>
                <a:spcBef>
                  <a:spcPct val="0"/>
                </a:spcBef>
              </a:pPr>
              <a:t>5</a:t>
            </a:fld>
            <a:endParaRPr lang="en-US" altLang="en-US" sz="1400"/>
          </a:p>
        </p:txBody>
      </p:sp>
    </p:spTree>
    <p:extLst>
      <p:ext uri="{BB962C8B-B14F-4D97-AF65-F5344CB8AC3E}">
        <p14:creationId xmlns:p14="http://schemas.microsoft.com/office/powerpoint/2010/main" val="39326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cs typeface="Arial" panose="020B0604020202020204" pitchFamily="34" charset="0"/>
            </a:endParaRPr>
          </a:p>
        </p:txBody>
      </p:sp>
      <p:sp>
        <p:nvSpPr>
          <p:cNvPr id="2304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r>
              <a:rPr lang="en-US" altLang="en-US"/>
              <a:t>Notes/Handouts</a:t>
            </a:r>
          </a:p>
        </p:txBody>
      </p:sp>
      <p:sp>
        <p:nvSpPr>
          <p:cNvPr id="225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A58848B-5225-411E-B805-3232085664E4}" type="datetime1">
              <a:rPr lang="en-US" smtClean="0">
                <a:ea typeface="ＭＳ Ｐゴシック" charset="-128"/>
              </a:rPr>
              <a:pPr fontAlgn="base">
                <a:spcBef>
                  <a:spcPct val="0"/>
                </a:spcBef>
                <a:spcAft>
                  <a:spcPct val="0"/>
                </a:spcAft>
                <a:defRPr/>
              </a:pPr>
              <a:t>12/12/2016</a:t>
            </a:fld>
            <a:endParaRPr lang="en-US" dirty="0">
              <a:ea typeface="ＭＳ Ｐゴシック" charset="-128"/>
            </a:endParaRPr>
          </a:p>
        </p:txBody>
      </p:sp>
      <p:sp>
        <p:nvSpPr>
          <p:cNvPr id="2304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C7CE8D7-15DB-433B-9F0E-D7DFD47EAF06}"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948408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6627" name="Notes Placeholder 2"/>
          <p:cNvSpPr>
            <a:spLocks noGrp="1"/>
          </p:cNvSpPr>
          <p:nvPr>
            <p:ph type="body" idx="1"/>
          </p:nvPr>
        </p:nvSpPr>
        <p:spPr bwMode="auto"/>
        <p:txBody>
          <a:bodyPr>
            <a:normAutofit/>
          </a:bodyPr>
          <a:lstStyle/>
          <a:p>
            <a:pPr>
              <a:buFontTx/>
              <a:buChar char="•"/>
              <a:defRPr/>
            </a:pPr>
            <a:r>
              <a:rPr lang="en-US" dirty="0"/>
              <a:t> This is the source document a working client will present for their wages </a:t>
            </a:r>
          </a:p>
          <a:p>
            <a:pPr>
              <a:defRPr/>
            </a:pPr>
            <a:endParaRPr lang="en-US" dirty="0"/>
          </a:p>
          <a:p>
            <a:pPr>
              <a:buFontTx/>
              <a:buChar char="•"/>
              <a:defRPr/>
            </a:pPr>
            <a:r>
              <a:rPr lang="en-US" dirty="0"/>
              <a:t> A W-2 can be multiple pages</a:t>
            </a:r>
          </a:p>
          <a:p>
            <a:pPr>
              <a:buFontTx/>
              <a:buChar char="•"/>
              <a:defRPr/>
            </a:pPr>
            <a:endParaRPr lang="en-US" dirty="0"/>
          </a:p>
          <a:p>
            <a:pPr>
              <a:buFontTx/>
              <a:buChar char="•"/>
              <a:defRPr/>
            </a:pPr>
            <a:r>
              <a:rPr lang="en-US" dirty="0"/>
              <a:t> Some interesting things on this W-2:</a:t>
            </a:r>
          </a:p>
          <a:p>
            <a:pPr marL="274320" lvl="1">
              <a:buFontTx/>
              <a:buChar char="•"/>
              <a:defRPr/>
            </a:pPr>
            <a:r>
              <a:rPr lang="en-US" dirty="0"/>
              <a:t> Federal wages are different than Social Security &amp; Medicare wages</a:t>
            </a:r>
          </a:p>
          <a:p>
            <a:pPr marL="274320" lvl="1">
              <a:buFontTx/>
              <a:buChar char="•"/>
              <a:defRPr/>
            </a:pPr>
            <a:r>
              <a:rPr lang="en-US" dirty="0"/>
              <a:t> Employee received Dependent Care benefits from employer in Box 10</a:t>
            </a:r>
          </a:p>
          <a:p>
            <a:pPr marL="274320" lvl="1">
              <a:buFontTx/>
              <a:buChar char="•"/>
              <a:defRPr/>
            </a:pPr>
            <a:r>
              <a:rPr lang="en-US" dirty="0"/>
              <a:t> Employee made a contribution to a 401k plan, indicated by code in Box 12.  Notice that amount contributed to 401k pre-tax is difference between Federal wages &amp; Social Security/Medicare wages</a:t>
            </a:r>
          </a:p>
          <a:p>
            <a:pPr marL="274320" lvl="1">
              <a:buFontTx/>
              <a:buChar char="•"/>
              <a:defRPr/>
            </a:pPr>
            <a:r>
              <a:rPr lang="en-US" dirty="0"/>
              <a:t> NJ box 16 state wages are different than</a:t>
            </a:r>
            <a:r>
              <a:rPr lang="en-US" baseline="0" dirty="0"/>
              <a:t> Federal box 1.  There is an amount that is pre-tax federal but after- tax NJ.  Need to see pay stub to determine what it is.  Important if it is medical </a:t>
            </a:r>
            <a:endParaRPr lang="en-US" dirty="0"/>
          </a:p>
          <a:p>
            <a:pPr marL="274320" lvl="1">
              <a:defRPr/>
            </a:pPr>
            <a:endParaRPr lang="en-US" dirty="0"/>
          </a:p>
          <a:p>
            <a:pPr marL="0" lvl="1">
              <a:buFont typeface="Arial" pitchFamily="34" charset="0"/>
              <a:buChar char="•"/>
              <a:defRPr/>
            </a:pPr>
            <a:r>
              <a:rPr lang="en-US" dirty="0"/>
              <a:t> Box 12 code DD – shows amount for employer-provided health insurance</a:t>
            </a:r>
          </a:p>
          <a:p>
            <a:pPr marL="274320" lvl="2">
              <a:buFont typeface="Arial" pitchFamily="34" charset="0"/>
              <a:buChar char="•"/>
              <a:defRPr/>
            </a:pPr>
            <a:r>
              <a:rPr lang="en-US" dirty="0"/>
              <a:t> Not taxable</a:t>
            </a:r>
          </a:p>
          <a:p>
            <a:pPr marL="274320" lvl="2">
              <a:buFont typeface="Arial" pitchFamily="34" charset="0"/>
              <a:buChar char="•"/>
              <a:defRPr/>
            </a:pPr>
            <a:r>
              <a:rPr lang="en-US" dirty="0"/>
              <a:t> Just enter into TS Box 12</a:t>
            </a:r>
          </a:p>
          <a:p>
            <a:pPr lvl="1">
              <a:buFontTx/>
              <a:buChar char="•"/>
              <a:defRPr/>
            </a:pPr>
            <a:endParaRPr lang="en-US" dirty="0"/>
          </a:p>
          <a:p>
            <a:pPr>
              <a:buFontTx/>
              <a:buChar char="•"/>
              <a:defRPr/>
            </a:pPr>
            <a:endParaRPr lang="en-US" dirty="0"/>
          </a:p>
          <a:p>
            <a:pPr>
              <a:defRPr/>
            </a:pPr>
            <a:endParaRPr lang="en-US" dirty="0"/>
          </a:p>
          <a:p>
            <a:pPr>
              <a:defRPr/>
            </a:pPr>
            <a:endParaRPr lang="en-US" dirty="0"/>
          </a:p>
          <a:p>
            <a:pPr>
              <a:buFontTx/>
              <a:buChar char="•"/>
              <a:defRPr/>
            </a:pPr>
            <a:endParaRPr lang="en-US" dirty="0"/>
          </a:p>
        </p:txBody>
      </p:sp>
      <p:sp>
        <p:nvSpPr>
          <p:cNvPr id="2324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B1EA5312-70F9-48B8-AEF2-A568B23BE533}" type="datetime1">
              <a:rPr lang="en-US" smtClean="0"/>
              <a:pPr>
                <a:defRPr/>
              </a:pPr>
              <a:t>12/12/2016</a:t>
            </a:fld>
            <a:endParaRPr lang="en-US" dirty="0"/>
          </a:p>
        </p:txBody>
      </p:sp>
      <p:sp>
        <p:nvSpPr>
          <p:cNvPr id="2324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97B46-002D-4DDB-9CE6-B3F19A3562C8}"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139967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5325" y="4422775"/>
            <a:ext cx="5949950" cy="4525963"/>
          </a:xfrm>
        </p:spPr>
        <p:txBody>
          <a:bodyPr>
            <a:normAutofit/>
          </a:bodyPr>
          <a:lstStyle/>
          <a:p>
            <a:pPr>
              <a:buFont typeface="Arial" pitchFamily="34" charset="0"/>
              <a:buNone/>
              <a:defRPr/>
            </a:pPr>
            <a:endParaRPr lang="en-US" sz="1400" dirty="0"/>
          </a:p>
          <a:p>
            <a:pPr>
              <a:buFont typeface="Arial" pitchFamily="34" charset="0"/>
              <a:buNone/>
              <a:defRPr/>
            </a:pPr>
            <a:endParaRPr lang="en-US" dirty="0"/>
          </a:p>
        </p:txBody>
      </p:sp>
      <p:sp>
        <p:nvSpPr>
          <p:cNvPr id="2345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7E18ECF7-DFD5-4FAF-8F8A-54E107769A23}" type="datetime1">
              <a:rPr lang="en-US" smtClean="0"/>
              <a:pPr>
                <a:defRPr/>
              </a:pPr>
              <a:t>12/12/2016</a:t>
            </a:fld>
            <a:endParaRPr lang="en-US" dirty="0"/>
          </a:p>
        </p:txBody>
      </p:sp>
      <p:sp>
        <p:nvSpPr>
          <p:cNvPr id="2345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50BDB76-CD8A-461A-A1D9-2A3F6D2FDB8F}"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602165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lnSpcReduction="10000"/>
          </a:bodyPr>
          <a:lstStyle/>
          <a:p>
            <a:pPr>
              <a:buFont typeface="Arial" pitchFamily="34" charset="0"/>
              <a:buChar char="•"/>
              <a:defRPr/>
            </a:pPr>
            <a:r>
              <a:rPr lang="en-US" sz="1400" dirty="0"/>
              <a:t> Enter Employer ID &amp; Employer Name &amp; Address (if they don’t come up automatically from entering</a:t>
            </a:r>
            <a:r>
              <a:rPr lang="en-US" sz="1400" baseline="0" dirty="0"/>
              <a:t> employer </a:t>
            </a:r>
            <a:r>
              <a:rPr lang="en-US" sz="1400" dirty="0"/>
              <a:t>ID - EIN)</a:t>
            </a:r>
          </a:p>
          <a:p>
            <a:pPr marL="277117" lvl="1">
              <a:buFont typeface="Arial" pitchFamily="34" charset="0"/>
              <a:buChar char="•"/>
              <a:defRPr/>
            </a:pPr>
            <a:r>
              <a:rPr lang="en-US" sz="1400" dirty="0"/>
              <a:t> Enter Zip Code, &amp; TS will populate city &amp; state</a:t>
            </a:r>
          </a:p>
          <a:p>
            <a:pPr>
              <a:buFont typeface="Arial" pitchFamily="34" charset="0"/>
              <a:buChar char="•"/>
              <a:defRPr/>
            </a:pPr>
            <a:r>
              <a:rPr lang="en-US" dirty="0"/>
              <a:t> </a:t>
            </a:r>
            <a:r>
              <a:rPr lang="en-US" sz="1400" dirty="0"/>
              <a:t>Enter Wages in Box 1 </a:t>
            </a:r>
          </a:p>
          <a:p>
            <a:pPr marL="277117" lvl="1">
              <a:buFont typeface="Arial" pitchFamily="34" charset="0"/>
              <a:buChar char="•"/>
              <a:defRPr/>
            </a:pPr>
            <a:r>
              <a:rPr lang="en-US" sz="1400" dirty="0"/>
              <a:t> TS will automatically populate SS &amp; Medicare wages/tax withheld in Boxes 3, 4, 5, 6</a:t>
            </a:r>
          </a:p>
          <a:p>
            <a:pPr marL="554235" lvl="2">
              <a:buFont typeface="Arial" pitchFamily="34" charset="0"/>
              <a:buChar char="•"/>
              <a:defRPr/>
            </a:pPr>
            <a:r>
              <a:rPr lang="en-US" sz="1400" dirty="0"/>
              <a:t> </a:t>
            </a:r>
            <a:r>
              <a:rPr lang="en-US" dirty="0"/>
              <a:t>When Federal wages not = SS or Medicare wages, it is often because of a pre-tax 401k contribution, which is shown in Box 12 as a code D</a:t>
            </a:r>
            <a:r>
              <a:rPr lang="en-US" sz="1400" kern="1200" dirty="0">
                <a:solidFill>
                  <a:schemeClr val="tx1"/>
                </a:solidFill>
                <a:latin typeface="+mn-lt"/>
                <a:ea typeface="+mn-ea"/>
                <a:cs typeface="Arial" charset="0"/>
              </a:rPr>
              <a:t>.  TS will not automatically change the SS or Medicare wages if you enter code D in Box 12</a:t>
            </a:r>
            <a:endParaRPr lang="en-US" dirty="0"/>
          </a:p>
          <a:p>
            <a:pPr marL="554235" lvl="2">
              <a:buFont typeface="Arial" pitchFamily="34" charset="0"/>
              <a:buChar char="•"/>
              <a:defRPr/>
            </a:pPr>
            <a:r>
              <a:rPr lang="en-US" sz="1400" dirty="0"/>
              <a:t>  If you need to changed Box 3 or 5 wages, you must manually correct</a:t>
            </a:r>
            <a:r>
              <a:rPr lang="en-US" sz="1400" baseline="0" dirty="0"/>
              <a:t> them.  A change in Box 3 will cause TS to re-calculate Box 4; a change in Box 5 will cause TS to re-calculate Box 6 </a:t>
            </a:r>
            <a:endParaRPr lang="en-US" sz="1400" dirty="0"/>
          </a:p>
          <a:p>
            <a:pPr>
              <a:buFontTx/>
              <a:buChar char="•"/>
              <a:defRPr/>
            </a:pPr>
            <a:r>
              <a:rPr lang="en-US" dirty="0"/>
              <a:t> Enter any other #s from W-2 Boxes 2, 7-12</a:t>
            </a:r>
          </a:p>
          <a:p>
            <a:pPr marL="277117" lvl="1">
              <a:buFontTx/>
              <a:buChar char="•"/>
              <a:defRPr/>
            </a:pPr>
            <a:r>
              <a:rPr lang="en-US" dirty="0"/>
              <a:t> TS will include Allocated Tips from Box 8 in Wages (1040 Line 7)</a:t>
            </a:r>
          </a:p>
          <a:p>
            <a:pPr marL="277117" lvl="1">
              <a:buFontTx/>
              <a:buChar char="•"/>
              <a:defRPr/>
            </a:pPr>
            <a:r>
              <a:rPr lang="en-US" dirty="0"/>
              <a:t> TS will use Dependent Care Benefits from Box 10 in calculating Credit for Child &amp; Dependent Care Expenses on Form 2441 Part III Line 14</a:t>
            </a:r>
          </a:p>
          <a:p>
            <a:pPr lvl="1">
              <a:defRPr/>
            </a:pPr>
            <a:r>
              <a:rPr lang="en-US" dirty="0"/>
              <a:t> </a:t>
            </a:r>
          </a:p>
          <a:p>
            <a:pPr>
              <a:defRPr/>
            </a:pPr>
            <a:endParaRPr lang="en-US" dirty="0"/>
          </a:p>
          <a:p>
            <a:pPr>
              <a:buFontTx/>
              <a:buNone/>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12/12/2016</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78080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ctrTitle"/>
          </p:nvPr>
        </p:nvSpPr>
        <p:spPr/>
        <p:txBody>
          <a:bodyPr/>
          <a:lstStyle/>
          <a:p>
            <a:r>
              <a:rPr lang="en-US" altLang="en-US"/>
              <a:t>Employee Compensation</a:t>
            </a:r>
          </a:p>
        </p:txBody>
      </p:sp>
      <p:sp>
        <p:nvSpPr>
          <p:cNvPr id="221187" name="Rectangle 3"/>
          <p:cNvSpPr>
            <a:spLocks noGrp="1" noChangeArrowheads="1"/>
          </p:cNvSpPr>
          <p:nvPr>
            <p:ph type="subTitle" idx="1"/>
          </p:nvPr>
        </p:nvSpPr>
        <p:spPr/>
        <p:txBody>
          <a:bodyPr>
            <a:normAutofit lnSpcReduction="10000"/>
          </a:bodyPr>
          <a:lstStyle/>
          <a:p>
            <a:pPr marL="457200" lvl="1" indent="0" algn="ctr">
              <a:buFont typeface="Wingdings" panose="05000000000000000000" pitchFamily="2" charset="2"/>
              <a:buNone/>
            </a:pPr>
            <a:r>
              <a:rPr lang="en-US" altLang="en-US" dirty="0"/>
              <a:t>Pub 4012, Tab D</a:t>
            </a:r>
          </a:p>
          <a:p>
            <a:pPr marL="457200" lvl="1" indent="0" algn="ctr">
              <a:buFont typeface="Wingdings" panose="05000000000000000000" pitchFamily="2" charset="2"/>
              <a:buNone/>
            </a:pPr>
            <a:r>
              <a:rPr lang="en-US" altLang="en-US"/>
              <a:t>Pub 17</a:t>
            </a:r>
          </a:p>
          <a:p>
            <a:pPr marL="457200" lvl="1" indent="0" algn="ctr">
              <a:buFont typeface="Wingdings" panose="05000000000000000000" pitchFamily="2" charset="2"/>
              <a:buNone/>
            </a:pPr>
            <a:r>
              <a:rPr lang="en-US" altLang="en-US"/>
              <a:t> (</a:t>
            </a:r>
            <a:r>
              <a:rPr lang="en-US" altLang="en-US" dirty="0"/>
              <a:t>Federal 1040-Line 7)</a:t>
            </a:r>
          </a:p>
          <a:p>
            <a:pPr marL="457200" lvl="1" indent="0" algn="ctr">
              <a:buFont typeface="Wingdings" panose="05000000000000000000" pitchFamily="2" charset="2"/>
              <a:buNone/>
            </a:pPr>
            <a:r>
              <a:rPr lang="en-US" altLang="en-US" dirty="0"/>
              <a:t>(NJ 1040-Line 14)</a:t>
            </a:r>
          </a:p>
          <a:p>
            <a:pPr marL="457200" lvl="1" indent="0" algn="ctr">
              <a:buFont typeface="Wingdings" panose="05000000000000000000" pitchFamily="2" charset="2"/>
              <a:buNone/>
            </a:pPr>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13301191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652463" y="1651379"/>
            <a:ext cx="7839075" cy="4490113"/>
          </a:xfrm>
          <a:prstGeom prst="rect">
            <a:avLst/>
          </a:prstGeom>
          <a:noFill/>
          <a:ln w="9525">
            <a:noFill/>
            <a:miter lim="800000"/>
            <a:headEnd/>
            <a:tailEnd/>
          </a:ln>
        </p:spPr>
      </p:pic>
      <p:sp>
        <p:nvSpPr>
          <p:cNvPr id="235522" name="Title 1"/>
          <p:cNvSpPr>
            <a:spLocks noGrp="1"/>
          </p:cNvSpPr>
          <p:nvPr>
            <p:ph type="title"/>
          </p:nvPr>
        </p:nvSpPr>
        <p:spPr>
          <a:xfrm>
            <a:off x="533400" y="228600"/>
            <a:ext cx="8153400" cy="481940"/>
          </a:xfrm>
        </p:spPr>
        <p:txBody>
          <a:bodyPr>
            <a:normAutofit fontScale="90000"/>
          </a:bodyPr>
          <a:lstStyle/>
          <a:p>
            <a:br>
              <a:rPr lang="en-US" altLang="en-US" dirty="0"/>
            </a:br>
            <a:r>
              <a:rPr lang="en-US" altLang="en-US" sz="4000" dirty="0"/>
              <a:t>TS – Wages and Salaries</a:t>
            </a:r>
            <a:br>
              <a:rPr lang="en-US" altLang="en-US" dirty="0"/>
            </a:br>
            <a:r>
              <a:rPr lang="en-US" altLang="en-US" sz="2400" dirty="0">
                <a:solidFill>
                  <a:srgbClr val="0070C0"/>
                </a:solidFill>
              </a:rPr>
              <a:t>Federal Section \ Income \ Enter Myself \ Wages and Salaries (W-2)</a:t>
            </a:r>
            <a:endParaRPr lang="en-US" altLang="en-US" sz="2400" dirty="0"/>
          </a:p>
        </p:txBody>
      </p:sp>
      <p:pic>
        <p:nvPicPr>
          <p:cNvPr id="10"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1560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sp>
        <p:nvSpPr>
          <p:cNvPr id="11" name="TextBox 10"/>
          <p:cNvSpPr txBox="1"/>
          <p:nvPr/>
        </p:nvSpPr>
        <p:spPr>
          <a:xfrm>
            <a:off x="2248468" y="5608092"/>
            <a:ext cx="3374409" cy="369332"/>
          </a:xfrm>
          <a:prstGeom prst="rect">
            <a:avLst/>
          </a:prstGeom>
          <a:solidFill>
            <a:schemeClr val="accent5">
              <a:lumMod val="75000"/>
            </a:schemeClr>
          </a:solidFill>
          <a:ln>
            <a:solidFill>
              <a:srgbClr val="002060"/>
            </a:solidFill>
          </a:ln>
        </p:spPr>
        <p:txBody>
          <a:bodyPr wrap="square" rtlCol="0">
            <a:spAutoFit/>
          </a:bodyPr>
          <a:lstStyle/>
          <a:p>
            <a:r>
              <a:rPr lang="en-US" b="1" dirty="0"/>
              <a:t>Add another state if needed</a:t>
            </a:r>
          </a:p>
        </p:txBody>
      </p:sp>
      <p:sp>
        <p:nvSpPr>
          <p:cNvPr id="14" name="Oval 5"/>
          <p:cNvSpPr>
            <a:spLocks noChangeArrowheads="1"/>
          </p:cNvSpPr>
          <p:nvPr/>
        </p:nvSpPr>
        <p:spPr bwMode="auto">
          <a:xfrm flipV="1">
            <a:off x="838200" y="2784142"/>
            <a:ext cx="1004248" cy="53226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5" name="Straight Arrow Connector 14"/>
          <p:cNvCxnSpPr>
            <a:stCxn id="11" idx="1"/>
            <a:endCxn id="22" idx="6"/>
          </p:cNvCxnSpPr>
          <p:nvPr/>
        </p:nvCxnSpPr>
        <p:spPr bwMode="auto">
          <a:xfrm flipH="1">
            <a:off x="1842448" y="5792758"/>
            <a:ext cx="406020" cy="80897"/>
          </a:xfrm>
          <a:prstGeom prst="straightConnector1">
            <a:avLst/>
          </a:prstGeom>
          <a:noFill/>
          <a:ln w="38100" cap="flat" cmpd="sng" algn="ctr">
            <a:solidFill>
              <a:srgbClr val="FF0000"/>
            </a:solidFill>
            <a:prstDash val="solid"/>
            <a:round/>
            <a:headEnd type="none" w="med" len="med"/>
            <a:tailEnd type="triangle"/>
          </a:ln>
          <a:effectLst/>
        </p:spPr>
      </p:cxnSp>
      <p:sp>
        <p:nvSpPr>
          <p:cNvPr id="21" name="TextBox 20"/>
          <p:cNvSpPr txBox="1"/>
          <p:nvPr/>
        </p:nvSpPr>
        <p:spPr>
          <a:xfrm>
            <a:off x="4098877" y="3426726"/>
            <a:ext cx="4775666" cy="369332"/>
          </a:xfrm>
          <a:prstGeom prst="rect">
            <a:avLst/>
          </a:prstGeom>
          <a:solidFill>
            <a:schemeClr val="accent5">
              <a:lumMod val="75000"/>
            </a:schemeClr>
          </a:solidFill>
          <a:ln>
            <a:solidFill>
              <a:srgbClr val="001132"/>
            </a:solidFill>
          </a:ln>
        </p:spPr>
        <p:txBody>
          <a:bodyPr wrap="none" rtlCol="0">
            <a:spAutoFit/>
          </a:bodyPr>
          <a:lstStyle/>
          <a:p>
            <a:r>
              <a:rPr lang="en-US" b="1" dirty="0"/>
              <a:t>TS transfers from Box 1; update if needed</a:t>
            </a:r>
          </a:p>
        </p:txBody>
      </p:sp>
      <p:sp>
        <p:nvSpPr>
          <p:cNvPr id="22" name="Oval 5"/>
          <p:cNvSpPr>
            <a:spLocks noChangeArrowheads="1"/>
          </p:cNvSpPr>
          <p:nvPr/>
        </p:nvSpPr>
        <p:spPr bwMode="auto">
          <a:xfrm>
            <a:off x="614149" y="5683155"/>
            <a:ext cx="12282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3" name="Straight Arrow Connector 22"/>
          <p:cNvCxnSpPr>
            <a:endCxn id="14" idx="7"/>
          </p:cNvCxnSpPr>
          <p:nvPr/>
        </p:nvCxnSpPr>
        <p:spPr bwMode="auto">
          <a:xfrm flipH="1" flipV="1">
            <a:off x="1695379" y="3238458"/>
            <a:ext cx="583797" cy="214426"/>
          </a:xfrm>
          <a:prstGeom prst="straightConnector1">
            <a:avLst/>
          </a:prstGeom>
          <a:noFill/>
          <a:ln w="38100" cap="flat" cmpd="sng" algn="ctr">
            <a:solidFill>
              <a:srgbClr val="FF0000"/>
            </a:solidFill>
            <a:prstDash val="solid"/>
            <a:round/>
            <a:headEnd type="none" w="med" len="med"/>
            <a:tailEnd type="triangle"/>
          </a:ln>
          <a:effectLst/>
        </p:spPr>
      </p:cxnSp>
      <p:sp>
        <p:nvSpPr>
          <p:cNvPr id="18" name="Oval 5"/>
          <p:cNvSpPr>
            <a:spLocks noChangeArrowheads="1"/>
          </p:cNvSpPr>
          <p:nvPr/>
        </p:nvSpPr>
        <p:spPr bwMode="auto">
          <a:xfrm>
            <a:off x="4801737" y="2715904"/>
            <a:ext cx="752902" cy="61414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4" name="TextBox 23"/>
          <p:cNvSpPr txBox="1"/>
          <p:nvPr/>
        </p:nvSpPr>
        <p:spPr>
          <a:xfrm>
            <a:off x="5181600" y="1182469"/>
            <a:ext cx="184731" cy="369332"/>
          </a:xfrm>
          <a:prstGeom prst="rect">
            <a:avLst/>
          </a:prstGeom>
          <a:noFill/>
          <a:ln>
            <a:noFill/>
          </a:ln>
        </p:spPr>
        <p:txBody>
          <a:bodyPr wrap="none" rtlCol="0">
            <a:spAutoFit/>
          </a:bodyPr>
          <a:lstStyle/>
          <a:p>
            <a:endParaRPr lang="en-US" b="1" dirty="0"/>
          </a:p>
        </p:txBody>
      </p:sp>
      <p:cxnSp>
        <p:nvCxnSpPr>
          <p:cNvPr id="25" name="Straight Arrow Connector 24"/>
          <p:cNvCxnSpPr/>
          <p:nvPr/>
        </p:nvCxnSpPr>
        <p:spPr bwMode="auto">
          <a:xfrm flipH="1" flipV="1">
            <a:off x="5254390" y="3370998"/>
            <a:ext cx="232010" cy="163772"/>
          </a:xfrm>
          <a:prstGeom prst="straightConnector1">
            <a:avLst/>
          </a:prstGeom>
          <a:noFill/>
          <a:ln w="38100" cap="flat" cmpd="sng" algn="ctr">
            <a:solidFill>
              <a:srgbClr val="FF0000"/>
            </a:solidFill>
            <a:prstDash val="solid"/>
            <a:round/>
            <a:headEnd type="none" w="med" len="med"/>
            <a:tailEnd type="triangle"/>
          </a:ln>
          <a:effectLst/>
        </p:spPr>
      </p:cxnSp>
      <p:pic>
        <p:nvPicPr>
          <p:cNvPr id="26" name="Picture 25" descr="NJ TaxSlayer"/>
          <p:cNvPicPr>
            <a:picLocks noChangeAspect="1"/>
          </p:cNvPicPr>
          <p:nvPr/>
        </p:nvPicPr>
        <p:blipFill>
          <a:blip r:embed="rId5" cstate="print"/>
          <a:stretch>
            <a:fillRect/>
          </a:stretch>
        </p:blipFill>
        <p:spPr>
          <a:xfrm>
            <a:off x="0" y="964318"/>
            <a:ext cx="612648" cy="163373"/>
          </a:xfrm>
          <a:prstGeom prst="rect">
            <a:avLst/>
          </a:prstGeom>
        </p:spPr>
      </p:pic>
      <p:sp>
        <p:nvSpPr>
          <p:cNvPr id="37" name="TextBox 36"/>
          <p:cNvSpPr txBox="1"/>
          <p:nvPr/>
        </p:nvSpPr>
        <p:spPr>
          <a:xfrm>
            <a:off x="682388" y="3398293"/>
            <a:ext cx="2864887" cy="646331"/>
          </a:xfrm>
          <a:prstGeom prst="rect">
            <a:avLst/>
          </a:prstGeom>
          <a:solidFill>
            <a:schemeClr val="accent5">
              <a:lumMod val="75000"/>
            </a:schemeClr>
          </a:solidFill>
        </p:spPr>
        <p:txBody>
          <a:bodyPr wrap="none" rtlCol="0">
            <a:spAutoFit/>
          </a:bodyPr>
          <a:lstStyle/>
          <a:p>
            <a:r>
              <a:rPr lang="en-US" b="1" dirty="0"/>
              <a:t>Choose from drop-down</a:t>
            </a:r>
          </a:p>
          <a:p>
            <a:r>
              <a:rPr lang="en-US" b="1" dirty="0"/>
              <a:t>menu</a:t>
            </a:r>
          </a:p>
        </p:txBody>
      </p:sp>
    </p:spTree>
    <p:extLst>
      <p:ext uri="{BB962C8B-B14F-4D97-AF65-F5344CB8AC3E}">
        <p14:creationId xmlns:p14="http://schemas.microsoft.com/office/powerpoint/2010/main" val="51133266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37571" name="Rectangle 3"/>
          <p:cNvSpPr>
            <a:spLocks noGrp="1" noChangeArrowheads="1"/>
          </p:cNvSpPr>
          <p:nvPr>
            <p:ph idx="1"/>
          </p:nvPr>
        </p:nvSpPr>
        <p:spPr>
          <a:xfrm>
            <a:off x="625618" y="1600200"/>
            <a:ext cx="8061182" cy="4724400"/>
          </a:xfrm>
        </p:spPr>
        <p:txBody>
          <a:bodyPr>
            <a:normAutofit fontScale="85000" lnSpcReduction="20000"/>
          </a:bodyPr>
          <a:lstStyle/>
          <a:p>
            <a:r>
              <a:rPr lang="en-US" altLang="en-US" dirty="0"/>
              <a:t> Enter all data fields from W-2 </a:t>
            </a:r>
          </a:p>
          <a:p>
            <a:r>
              <a:rPr lang="en-US" altLang="en-US" dirty="0"/>
              <a:t> TaxSlayer data must exactly match W-2 form</a:t>
            </a:r>
          </a:p>
          <a:p>
            <a:pPr lvl="1"/>
            <a:r>
              <a:rPr lang="en-US" altLang="en-US" dirty="0"/>
              <a:t> Except for Box 14 NJ special taxes; choose from drop-down menu instead of using W-2 labels</a:t>
            </a:r>
          </a:p>
          <a:p>
            <a:r>
              <a:rPr lang="en-US" altLang="en-US" dirty="0"/>
              <a:t> Remember to check taxpayer or spouse box</a:t>
            </a:r>
          </a:p>
          <a:p>
            <a:r>
              <a:rPr lang="en-US" altLang="en-US" dirty="0"/>
              <a:t> Verify taxpayer address on W-2</a:t>
            </a:r>
          </a:p>
          <a:p>
            <a:pPr lvl="1"/>
            <a:r>
              <a:rPr lang="en-US" altLang="en-US" dirty="0"/>
              <a:t> TaxSlayer pre-populates address with info entered in Basic Information section.  If address on W-2 is different, make appropriate changes to match W-2 </a:t>
            </a:r>
          </a:p>
          <a:p>
            <a:r>
              <a:rPr lang="en-US" altLang="en-US" dirty="0"/>
              <a:t> TaxSlayer will populate employer name and address based on EIN entered (if in database)</a:t>
            </a:r>
          </a:p>
          <a:p>
            <a:pPr lvl="1"/>
            <a:r>
              <a:rPr lang="en-US" altLang="en-US" dirty="0"/>
              <a:t> Verify this info against the W-2 since it frequently changes; makes necessary changes</a:t>
            </a:r>
          </a:p>
          <a:p>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16093900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39619" name="Rectangle 3"/>
          <p:cNvSpPr>
            <a:spLocks noGrp="1" noChangeArrowheads="1"/>
          </p:cNvSpPr>
          <p:nvPr>
            <p:ph idx="1"/>
          </p:nvPr>
        </p:nvSpPr>
        <p:spPr>
          <a:xfrm>
            <a:off x="625618" y="1600200"/>
            <a:ext cx="8061182" cy="4724400"/>
          </a:xfrm>
        </p:spPr>
        <p:txBody>
          <a:bodyPr>
            <a:normAutofit fontScale="77500" lnSpcReduction="20000"/>
          </a:bodyPr>
          <a:lstStyle/>
          <a:p>
            <a:r>
              <a:rPr lang="en-US" altLang="en-US" dirty="0"/>
              <a:t> Enter wages in Box 1 and Federal tax withheld in Box 2 </a:t>
            </a:r>
          </a:p>
          <a:p>
            <a:r>
              <a:rPr lang="en-US" altLang="en-US" dirty="0"/>
              <a:t> TaxSlayer automatically calculates SS &amp; Medicare wages/taxes withheld (Boxes 3, 4, 5, 6).  If different than W-2 form,  change numbers to match W-2</a:t>
            </a:r>
          </a:p>
          <a:p>
            <a:pPr lvl="1"/>
            <a:r>
              <a:rPr lang="en-US" altLang="en-US" dirty="0"/>
              <a:t> TaxSlayer does not automatically change SS &amp; Medicare wages if you enter a 401k contribution in Box 12.  Must manually correct Boxes 3 &amp; 5</a:t>
            </a:r>
          </a:p>
          <a:p>
            <a:pPr lvl="1"/>
            <a:r>
              <a:rPr lang="en-US" altLang="en-US" dirty="0"/>
              <a:t> When SS &amp; Medicare wages (Boxes 3 &amp; 5) are changed, TaxSlayer will recalculate SS &amp; Medicare taxes (Boxes 4 &amp; 6).  Update if not the same as W-2 (don’t worry about cents since they will be automatically rounded)</a:t>
            </a:r>
          </a:p>
          <a:p>
            <a:r>
              <a:rPr lang="en-US" altLang="en-US" dirty="0"/>
              <a:t> If dependent care benefits are shown in Box 10, TaxSlayer adds Form 2441 for Child and Dependent Care credit</a:t>
            </a:r>
          </a:p>
          <a:p>
            <a:pPr>
              <a:buNone/>
            </a:pPr>
            <a:endParaRPr lang="en-US" altLang="en-US" dirty="0"/>
          </a:p>
        </p:txBody>
      </p:sp>
      <p:sp>
        <p:nvSpPr>
          <p:cNvPr id="7" name="TextBox 6"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pic>
        <p:nvPicPr>
          <p:cNvPr id="9" name="Picture 8"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40441898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41667" name="Rectangle 3"/>
          <p:cNvSpPr>
            <a:spLocks noGrp="1" noChangeArrowheads="1"/>
          </p:cNvSpPr>
          <p:nvPr>
            <p:ph idx="1"/>
          </p:nvPr>
        </p:nvSpPr>
        <p:spPr>
          <a:xfrm>
            <a:off x="625618" y="1600200"/>
            <a:ext cx="8061182" cy="4724400"/>
          </a:xfrm>
        </p:spPr>
        <p:txBody>
          <a:bodyPr>
            <a:normAutofit fontScale="85000" lnSpcReduction="10000"/>
          </a:bodyPr>
          <a:lstStyle/>
          <a:p>
            <a:r>
              <a:rPr lang="en-US" altLang="en-US" dirty="0"/>
              <a:t> Box 14 - Must choose appropriate labels from drop-down menu so amounts flow through to  Schedule A State and Local Taxes Line 5a automatically</a:t>
            </a:r>
          </a:p>
          <a:p>
            <a:pPr lvl="1"/>
            <a:r>
              <a:rPr lang="en-US" altLang="en-US" dirty="0"/>
              <a:t> Private Plan for any of these, indicated by PP #,  cannot be claimed on Schedule A.  Choose Other from Box 14 drop-down menu so that Private Plan amount does not flow through.  May also need to adjust NJ-2450 (Excess UI, SDI or FLI)  for private plan if more than one W-2 (currently no way to does this in TS.  Awaiting 2016 TS)</a:t>
            </a:r>
          </a:p>
          <a:p>
            <a:pPr lvl="1"/>
            <a:r>
              <a:rPr lang="en-US" altLang="en-US" dirty="0"/>
              <a:t> If other entries on W-2 (e.g.-414H), enter in Box 14 and choose Other from drop-down menu </a:t>
            </a:r>
          </a:p>
          <a:p>
            <a:pPr lvl="2"/>
            <a:r>
              <a:rPr lang="en-US" altLang="en-US" dirty="0"/>
              <a:t> Can only have 4 lines in Box 14, so may need to add together</a:t>
            </a:r>
          </a:p>
        </p:txBody>
      </p:sp>
      <p:pic>
        <p:nvPicPr>
          <p:cNvPr id="9"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1527"/>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pic>
        <p:nvPicPr>
          <p:cNvPr id="11" name="Picture 10" descr="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14733096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41667" name="Rectangle 3"/>
          <p:cNvSpPr>
            <a:spLocks noGrp="1" noChangeArrowheads="1"/>
          </p:cNvSpPr>
          <p:nvPr>
            <p:ph idx="1"/>
          </p:nvPr>
        </p:nvSpPr>
        <p:spPr>
          <a:xfrm>
            <a:off x="625618" y="1600200"/>
            <a:ext cx="8061182" cy="4724400"/>
          </a:xfrm>
        </p:spPr>
        <p:txBody>
          <a:bodyPr>
            <a:normAutofit/>
          </a:bodyPr>
          <a:lstStyle/>
          <a:p>
            <a:r>
              <a:rPr lang="en-US" altLang="en-US" dirty="0"/>
              <a:t> Choose New Jersey from drop-down menu in Box 15</a:t>
            </a:r>
          </a:p>
          <a:p>
            <a:r>
              <a:rPr lang="en-US" altLang="en-US" dirty="0"/>
              <a:t> TaxSlayer automatically populates State Wages in Box 16 with Wages amount from Box 1</a:t>
            </a:r>
          </a:p>
          <a:p>
            <a:pPr lvl="1"/>
            <a:r>
              <a:rPr lang="en-US" altLang="en-US" dirty="0"/>
              <a:t> Update State Wages as necessary to match W-2</a:t>
            </a:r>
          </a:p>
          <a:p>
            <a:r>
              <a:rPr lang="en-US" altLang="en-US" dirty="0"/>
              <a:t> If W-2 shows wages from another state, click Add State button to add that data </a:t>
            </a:r>
          </a:p>
        </p:txBody>
      </p:sp>
      <p:pic>
        <p:nvPicPr>
          <p:cNvPr id="9"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1527"/>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pic>
        <p:nvPicPr>
          <p:cNvPr id="11" name="Picture 10" descr="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913912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23270" t="15881" r="39466" b="6373"/>
          <a:stretch>
            <a:fillRect/>
          </a:stretch>
        </p:blipFill>
        <p:spPr bwMode="auto">
          <a:xfrm>
            <a:off x="596900" y="1549400"/>
            <a:ext cx="7112000" cy="4533900"/>
          </a:xfrm>
          <a:prstGeom prst="rect">
            <a:avLst/>
          </a:prstGeom>
          <a:noFill/>
          <a:ln w="9525">
            <a:noFill/>
            <a:miter lim="800000"/>
            <a:headEnd/>
            <a:tailEnd/>
          </a:ln>
        </p:spPr>
      </p:pic>
      <p:sp>
        <p:nvSpPr>
          <p:cNvPr id="141316" name="Title 7"/>
          <p:cNvSpPr>
            <a:spLocks noGrp="1"/>
          </p:cNvSpPr>
          <p:nvPr>
            <p:ph type="title"/>
          </p:nvPr>
        </p:nvSpPr>
        <p:spPr/>
        <p:txBody>
          <a:bodyPr>
            <a:normAutofit fontScale="90000"/>
          </a:bodyPr>
          <a:lstStyle/>
          <a:p>
            <a:r>
              <a:rPr lang="en-US" altLang="en-US" dirty="0"/>
              <a:t>TS - Excess NJSUI, NJSDI, NJFLI:  NJ Form 2450 – Private Plan Disability</a:t>
            </a:r>
          </a:p>
        </p:txBody>
      </p:sp>
      <p:sp>
        <p:nvSpPr>
          <p:cNvPr id="141324" name="Oval 5"/>
          <p:cNvSpPr>
            <a:spLocks noChangeArrowheads="1"/>
          </p:cNvSpPr>
          <p:nvPr/>
        </p:nvSpPr>
        <p:spPr bwMode="auto">
          <a:xfrm>
            <a:off x="1816100" y="3784600"/>
            <a:ext cx="838200" cy="203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pic>
        <p:nvPicPr>
          <p:cNvPr id="16"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pic>
        <p:nvPicPr>
          <p:cNvPr id="12" name="Picture 11" descr="NJ TaxSlayer"/>
          <p:cNvPicPr>
            <a:picLocks noChangeAspect="1"/>
          </p:cNvPicPr>
          <p:nvPr/>
        </p:nvPicPr>
        <p:blipFill>
          <a:blip r:embed="rId5" cstate="print"/>
          <a:stretch>
            <a:fillRect/>
          </a:stretch>
        </p:blipFill>
        <p:spPr>
          <a:xfrm>
            <a:off x="0" y="914400"/>
            <a:ext cx="612648" cy="163373"/>
          </a:xfrm>
          <a:prstGeom prst="rect">
            <a:avLst/>
          </a:prstGeom>
        </p:spPr>
      </p:pic>
      <p:sp>
        <p:nvSpPr>
          <p:cNvPr id="17" name="TextBox 16"/>
          <p:cNvSpPr txBox="1"/>
          <p:nvPr/>
        </p:nvSpPr>
        <p:spPr>
          <a:xfrm>
            <a:off x="142504" y="6096000"/>
            <a:ext cx="8845307" cy="369332"/>
          </a:xfrm>
          <a:prstGeom prst="rect">
            <a:avLst/>
          </a:prstGeom>
          <a:solidFill>
            <a:schemeClr val="accent5">
              <a:lumMod val="75000"/>
            </a:schemeClr>
          </a:solidFill>
          <a:ln>
            <a:solidFill>
              <a:srgbClr val="002060"/>
            </a:solidFill>
          </a:ln>
        </p:spPr>
        <p:txBody>
          <a:bodyPr wrap="none" rtlCol="0">
            <a:spAutoFit/>
          </a:bodyPr>
          <a:lstStyle/>
          <a:p>
            <a:r>
              <a:rPr lang="en-US" b="1" dirty="0">
                <a:solidFill>
                  <a:srgbClr val="001132"/>
                </a:solidFill>
              </a:rPr>
              <a:t>Currently no way to add PP # or amount to Form 2450.  Awaiting 2016 TaxSlayer</a:t>
            </a:r>
          </a:p>
        </p:txBody>
      </p:sp>
      <p:sp>
        <p:nvSpPr>
          <p:cNvPr id="11" name="Oval 5"/>
          <p:cNvSpPr>
            <a:spLocks noChangeArrowheads="1"/>
          </p:cNvSpPr>
          <p:nvPr/>
        </p:nvSpPr>
        <p:spPr bwMode="auto">
          <a:xfrm>
            <a:off x="6248400" y="3733800"/>
            <a:ext cx="5334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117313260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dirty="0"/>
              <a:t>Tip Income</a:t>
            </a:r>
          </a:p>
        </p:txBody>
      </p:sp>
      <p:sp>
        <p:nvSpPr>
          <p:cNvPr id="3" name="Content Placeholder 2"/>
          <p:cNvSpPr>
            <a:spLocks noGrp="1"/>
          </p:cNvSpPr>
          <p:nvPr>
            <p:ph idx="1"/>
          </p:nvPr>
        </p:nvSpPr>
        <p:spPr/>
        <p:txBody>
          <a:bodyPr>
            <a:normAutofit fontScale="85000" lnSpcReduction="10000"/>
          </a:bodyPr>
          <a:lstStyle/>
          <a:p>
            <a:r>
              <a:rPr lang="en-US" b="1" dirty="0"/>
              <a:t> </a:t>
            </a:r>
            <a:r>
              <a:rPr lang="en-US" b="1" u="sng" dirty="0"/>
              <a:t>Employees </a:t>
            </a:r>
            <a:r>
              <a:rPr lang="en-US" dirty="0"/>
              <a:t>must report tips collected to employer (other than months with less than $20)</a:t>
            </a:r>
          </a:p>
          <a:p>
            <a:r>
              <a:rPr lang="en-US" b="1" dirty="0"/>
              <a:t> </a:t>
            </a:r>
            <a:r>
              <a:rPr lang="en-US" b="1" u="sng" dirty="0"/>
              <a:t>Employer</a:t>
            </a:r>
            <a:r>
              <a:rPr lang="en-US" dirty="0"/>
              <a:t> reports those on W-2 as Social Security tips in Box 7 and takes out Social Security and Medicare taxes (Boxes 4 &amp; 6) for reported tips </a:t>
            </a:r>
          </a:p>
          <a:p>
            <a:r>
              <a:rPr lang="en-US" dirty="0"/>
              <a:t> </a:t>
            </a:r>
            <a:r>
              <a:rPr lang="en-US" b="1" u="sng" dirty="0"/>
              <a:t>Employer</a:t>
            </a:r>
            <a:r>
              <a:rPr lang="en-US" dirty="0"/>
              <a:t> legally must also account for estimated unreported tips (calculated from the difference between the reported tips and a percentage of food &amp; drink sales) That difference must be allocated between all employees, and each employee’s share is reported on the W-2 as Allocated Tips in Box 8 </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97366399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Income</a:t>
            </a:r>
          </a:p>
        </p:txBody>
      </p:sp>
      <p:sp>
        <p:nvSpPr>
          <p:cNvPr id="3" name="Content Placeholder 2"/>
          <p:cNvSpPr>
            <a:spLocks noGrp="1"/>
          </p:cNvSpPr>
          <p:nvPr>
            <p:ph idx="1"/>
          </p:nvPr>
        </p:nvSpPr>
        <p:spPr>
          <a:xfrm>
            <a:off x="685800" y="1600200"/>
            <a:ext cx="8001000" cy="4724400"/>
          </a:xfrm>
        </p:spPr>
        <p:txBody>
          <a:bodyPr>
            <a:normAutofit fontScale="85000" lnSpcReduction="20000"/>
          </a:bodyPr>
          <a:lstStyle/>
          <a:p>
            <a:r>
              <a:rPr lang="en-US" dirty="0"/>
              <a:t> Tips that are less than $20 per month do not need to be reported to the employer.  However, the employee has to report them as income on Form 4137 if they are not included in allocated tips on W-2</a:t>
            </a:r>
          </a:p>
          <a:p>
            <a:pPr lvl="1"/>
            <a:r>
              <a:rPr lang="en-US" dirty="0"/>
              <a:t>Report in Federal section \ Other Taxes \ Tax on Unreported Tip Income (Form 4137)</a:t>
            </a:r>
          </a:p>
          <a:p>
            <a:r>
              <a:rPr lang="en-US" dirty="0"/>
              <a:t> </a:t>
            </a:r>
            <a:r>
              <a:rPr lang="en-US" b="1" u="sng" dirty="0"/>
              <a:t>Employee </a:t>
            </a:r>
            <a:r>
              <a:rPr lang="en-US" dirty="0"/>
              <a:t>must pay Social Security and Medicare Taxes on all Allocated Tips (Box 8 of W-2) and any unreported tips</a:t>
            </a:r>
          </a:p>
          <a:p>
            <a:pPr lvl="1"/>
            <a:r>
              <a:rPr lang="en-US" dirty="0"/>
              <a:t> Enter Unreported Tips in box above Box 12 on W-2 </a:t>
            </a:r>
          </a:p>
          <a:p>
            <a:pPr lvl="1"/>
            <a:r>
              <a:rPr lang="en-US" dirty="0"/>
              <a:t> TaxSlayer adds Form 4137 to calculate these taxes</a:t>
            </a:r>
          </a:p>
          <a:p>
            <a:r>
              <a:rPr lang="en-US" dirty="0"/>
              <a:t> Refer to Pub 4012 Page D-9 for more information</a:t>
            </a:r>
          </a:p>
          <a:p>
            <a:endParaRPr lang="en-US" dirty="0"/>
          </a:p>
          <a:p>
            <a:endParaRPr lang="en-US" dirty="0"/>
          </a:p>
          <a:p>
            <a:endParaRPr lang="en-US" dirty="0"/>
          </a:p>
        </p:txBody>
      </p:sp>
      <p:sp>
        <p:nvSpPr>
          <p:cNvPr id="5" name="TextBox 4"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4" name="Date Placeholder 3"/>
          <p:cNvSpPr>
            <a:spLocks noGrp="1"/>
          </p:cNvSpPr>
          <p:nvPr>
            <p:ph type="dt" sz="half" idx="10"/>
          </p:nvPr>
        </p:nvSpPr>
        <p:spPr/>
        <p:txBody>
          <a:bodyPr/>
          <a:lstStyle/>
          <a:p>
            <a:r>
              <a:rPr lang="en-US"/>
              <a:t>12-12-2016</a:t>
            </a:r>
            <a:endParaRPr lang="en-US" dirty="0"/>
          </a:p>
        </p:txBody>
      </p:sp>
      <p:sp>
        <p:nvSpPr>
          <p:cNvPr id="6" name="Footer Placeholder 5"/>
          <p:cNvSpPr>
            <a:spLocks noGrp="1"/>
          </p:cNvSpPr>
          <p:nvPr>
            <p:ph type="ftr" sz="quarter" idx="3"/>
          </p:nvPr>
        </p:nvSpPr>
        <p:spPr/>
        <p:txBody>
          <a:bodyPr/>
          <a:lstStyle/>
          <a:p>
            <a:r>
              <a:rPr lang="en-US"/>
              <a:t>NJ TAX TY2015 v1.0</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17</a:t>
            </a:fld>
            <a:endParaRPr lang="en-US"/>
          </a:p>
        </p:txBody>
      </p:sp>
      <p:sp>
        <p:nvSpPr>
          <p:cNvPr id="9" name="TextBox 8"/>
          <p:cNvSpPr txBox="1"/>
          <p:nvPr/>
        </p:nvSpPr>
        <p:spPr>
          <a:xfrm>
            <a:off x="6731000" y="165100"/>
            <a:ext cx="1984839" cy="338554"/>
          </a:xfrm>
          <a:prstGeom prst="rect">
            <a:avLst/>
          </a:prstGeom>
          <a:noFill/>
        </p:spPr>
        <p:txBody>
          <a:bodyPr wrap="none" rtlCol="0">
            <a:spAutoFit/>
          </a:bodyPr>
          <a:lstStyle/>
          <a:p>
            <a:r>
              <a:rPr lang="en-US" sz="1600" dirty="0"/>
              <a:t>Pub 4012 Page D-9</a:t>
            </a:r>
          </a:p>
        </p:txBody>
      </p:sp>
    </p:spTree>
    <p:extLst>
      <p:ext uri="{BB962C8B-B14F-4D97-AF65-F5344CB8AC3E}">
        <p14:creationId xmlns:p14="http://schemas.microsoft.com/office/powerpoint/2010/main" val="30991144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09601" y="1600200"/>
            <a:ext cx="7924800" cy="4572000"/>
          </a:xfrm>
          <a:prstGeom prst="rect">
            <a:avLst/>
          </a:prstGeom>
          <a:noFill/>
          <a:ln w="9525">
            <a:noFill/>
            <a:miter lim="800000"/>
            <a:headEnd/>
            <a:tailEnd/>
          </a:ln>
        </p:spPr>
      </p:pic>
      <p:sp>
        <p:nvSpPr>
          <p:cNvPr id="235522" name="Title 1"/>
          <p:cNvSpPr>
            <a:spLocks noGrp="1"/>
          </p:cNvSpPr>
          <p:nvPr>
            <p:ph type="title"/>
          </p:nvPr>
        </p:nvSpPr>
        <p:spPr>
          <a:xfrm>
            <a:off x="533400" y="228600"/>
            <a:ext cx="8382000" cy="481940"/>
          </a:xfrm>
        </p:spPr>
        <p:txBody>
          <a:bodyPr>
            <a:normAutofit fontScale="90000"/>
          </a:bodyPr>
          <a:lstStyle/>
          <a:p>
            <a:br>
              <a:rPr lang="en-US" altLang="en-US" dirty="0"/>
            </a:br>
            <a:r>
              <a:rPr lang="en-US" altLang="en-US" sz="3600" dirty="0"/>
              <a:t>TS – Tax on Unreported Tip Income (Form 4137)</a:t>
            </a:r>
            <a:br>
              <a:rPr lang="en-US" altLang="en-US" dirty="0"/>
            </a:br>
            <a:r>
              <a:rPr lang="en-US" altLang="en-US" sz="2400" dirty="0">
                <a:solidFill>
                  <a:srgbClr val="0070C0"/>
                </a:solidFill>
              </a:rPr>
              <a:t>Federal Section \ Other Taxes \ </a:t>
            </a:r>
            <a:r>
              <a:rPr lang="en-US" sz="2400" dirty="0">
                <a:solidFill>
                  <a:srgbClr val="3333FF"/>
                </a:solidFill>
              </a:rPr>
              <a:t>Tax on Unreported Tip Income (Form 4137</a:t>
            </a:r>
            <a:r>
              <a:rPr lang="en-US" altLang="en-US" sz="2400" dirty="0">
                <a:solidFill>
                  <a:srgbClr val="3333FF"/>
                </a:solidFill>
              </a:rPr>
              <a:t>)</a:t>
            </a:r>
          </a:p>
        </p:txBody>
      </p:sp>
      <p:pic>
        <p:nvPicPr>
          <p:cNvPr id="10"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1560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a:p>
        </p:txBody>
      </p:sp>
      <p:sp>
        <p:nvSpPr>
          <p:cNvPr id="11" name="TextBox 10"/>
          <p:cNvSpPr txBox="1"/>
          <p:nvPr/>
        </p:nvSpPr>
        <p:spPr>
          <a:xfrm>
            <a:off x="2248468" y="5608092"/>
            <a:ext cx="3374409" cy="369332"/>
          </a:xfrm>
          <a:prstGeom prst="rect">
            <a:avLst/>
          </a:prstGeom>
          <a:noFill/>
          <a:ln>
            <a:noFill/>
          </a:ln>
        </p:spPr>
        <p:txBody>
          <a:bodyPr wrap="square" rtlCol="0">
            <a:spAutoFit/>
          </a:bodyPr>
          <a:lstStyle/>
          <a:p>
            <a:endParaRPr lang="en-US" b="1" dirty="0"/>
          </a:p>
        </p:txBody>
      </p:sp>
      <p:sp>
        <p:nvSpPr>
          <p:cNvPr id="14" name="Oval 5"/>
          <p:cNvSpPr>
            <a:spLocks noChangeArrowheads="1"/>
          </p:cNvSpPr>
          <p:nvPr/>
        </p:nvSpPr>
        <p:spPr bwMode="auto">
          <a:xfrm flipV="1">
            <a:off x="533400" y="3124200"/>
            <a:ext cx="8382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TextBox 20"/>
          <p:cNvSpPr txBox="1"/>
          <p:nvPr/>
        </p:nvSpPr>
        <p:spPr>
          <a:xfrm>
            <a:off x="4724400" y="3733800"/>
            <a:ext cx="3935693" cy="369332"/>
          </a:xfrm>
          <a:prstGeom prst="rect">
            <a:avLst/>
          </a:prstGeom>
          <a:solidFill>
            <a:schemeClr val="accent5">
              <a:lumMod val="75000"/>
            </a:schemeClr>
          </a:solidFill>
          <a:ln>
            <a:solidFill>
              <a:srgbClr val="001132"/>
            </a:solidFill>
          </a:ln>
        </p:spPr>
        <p:txBody>
          <a:bodyPr wrap="none" rtlCol="0">
            <a:spAutoFit/>
          </a:bodyPr>
          <a:lstStyle/>
          <a:p>
            <a:r>
              <a:rPr lang="en-US" b="1" dirty="0"/>
              <a:t>Unreported tips  </a:t>
            </a:r>
            <a:r>
              <a:rPr lang="en-US" b="1"/>
              <a:t>of &lt; </a:t>
            </a:r>
            <a:r>
              <a:rPr lang="en-US" b="1" dirty="0"/>
              <a:t>$20 </a:t>
            </a:r>
            <a:r>
              <a:rPr lang="en-US" b="1"/>
              <a:t>in month</a:t>
            </a:r>
            <a:endParaRPr lang="en-US" b="1" dirty="0"/>
          </a:p>
        </p:txBody>
      </p:sp>
      <p:cxnSp>
        <p:nvCxnSpPr>
          <p:cNvPr id="23" name="Straight Arrow Connector 22"/>
          <p:cNvCxnSpPr/>
          <p:nvPr/>
        </p:nvCxnSpPr>
        <p:spPr bwMode="auto">
          <a:xfrm flipH="1">
            <a:off x="1066800" y="2971800"/>
            <a:ext cx="533400" cy="152400"/>
          </a:xfrm>
          <a:prstGeom prst="straightConnector1">
            <a:avLst/>
          </a:prstGeom>
          <a:noFill/>
          <a:ln w="38100" cap="flat" cmpd="sng" algn="ctr">
            <a:solidFill>
              <a:srgbClr val="FF0000"/>
            </a:solidFill>
            <a:prstDash val="solid"/>
            <a:round/>
            <a:headEnd type="none" w="med" len="med"/>
            <a:tailEnd type="triangle"/>
          </a:ln>
          <a:effectLst/>
        </p:spPr>
      </p:cxnSp>
      <p:sp>
        <p:nvSpPr>
          <p:cNvPr id="18" name="Oval 5"/>
          <p:cNvSpPr>
            <a:spLocks noChangeArrowheads="1"/>
          </p:cNvSpPr>
          <p:nvPr/>
        </p:nvSpPr>
        <p:spPr bwMode="auto">
          <a:xfrm>
            <a:off x="6248400" y="4191001"/>
            <a:ext cx="676702" cy="38099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4" name="TextBox 23"/>
          <p:cNvSpPr txBox="1"/>
          <p:nvPr/>
        </p:nvSpPr>
        <p:spPr>
          <a:xfrm>
            <a:off x="5181600" y="1182469"/>
            <a:ext cx="184731" cy="369332"/>
          </a:xfrm>
          <a:prstGeom prst="rect">
            <a:avLst/>
          </a:prstGeom>
          <a:noFill/>
          <a:ln>
            <a:noFill/>
          </a:ln>
        </p:spPr>
        <p:txBody>
          <a:bodyPr wrap="none" rtlCol="0">
            <a:spAutoFit/>
          </a:bodyPr>
          <a:lstStyle/>
          <a:p>
            <a:endParaRPr lang="en-US" b="1" dirty="0"/>
          </a:p>
        </p:txBody>
      </p:sp>
      <p:cxnSp>
        <p:nvCxnSpPr>
          <p:cNvPr id="25" name="Straight Arrow Connector 24"/>
          <p:cNvCxnSpPr/>
          <p:nvPr/>
        </p:nvCxnSpPr>
        <p:spPr bwMode="auto">
          <a:xfrm>
            <a:off x="5943600" y="4114800"/>
            <a:ext cx="304800" cy="152400"/>
          </a:xfrm>
          <a:prstGeom prst="straightConnector1">
            <a:avLst/>
          </a:prstGeom>
          <a:noFill/>
          <a:ln w="38100" cap="flat" cmpd="sng" algn="ctr">
            <a:solidFill>
              <a:srgbClr val="FF0000"/>
            </a:solidFill>
            <a:prstDash val="solid"/>
            <a:round/>
            <a:headEnd type="none" w="med" len="med"/>
            <a:tailEnd type="triangle"/>
          </a:ln>
          <a:effectLst/>
        </p:spPr>
      </p:cxnSp>
      <p:pic>
        <p:nvPicPr>
          <p:cNvPr id="26" name="Picture 25" descr="NJ TaxSlayer"/>
          <p:cNvPicPr>
            <a:picLocks noChangeAspect="1"/>
          </p:cNvPicPr>
          <p:nvPr/>
        </p:nvPicPr>
        <p:blipFill>
          <a:blip r:embed="rId5" cstate="print"/>
          <a:stretch>
            <a:fillRect/>
          </a:stretch>
        </p:blipFill>
        <p:spPr>
          <a:xfrm>
            <a:off x="0" y="964318"/>
            <a:ext cx="612648" cy="163373"/>
          </a:xfrm>
          <a:prstGeom prst="rect">
            <a:avLst/>
          </a:prstGeom>
        </p:spPr>
      </p:pic>
      <p:sp>
        <p:nvSpPr>
          <p:cNvPr id="37" name="TextBox 36"/>
          <p:cNvSpPr txBox="1"/>
          <p:nvPr/>
        </p:nvSpPr>
        <p:spPr>
          <a:xfrm>
            <a:off x="1600200" y="2590800"/>
            <a:ext cx="4578689" cy="369332"/>
          </a:xfrm>
          <a:prstGeom prst="rect">
            <a:avLst/>
          </a:prstGeom>
          <a:solidFill>
            <a:schemeClr val="accent5">
              <a:lumMod val="75000"/>
            </a:schemeClr>
          </a:solidFill>
        </p:spPr>
        <p:txBody>
          <a:bodyPr wrap="none" rtlCol="0">
            <a:spAutoFit/>
          </a:bodyPr>
          <a:lstStyle/>
          <a:p>
            <a:r>
              <a:rPr lang="en-US" b="1" dirty="0"/>
              <a:t>Unreported tips entered on W-2 screen</a:t>
            </a:r>
          </a:p>
        </p:txBody>
      </p:sp>
    </p:spTree>
    <p:extLst>
      <p:ext uri="{BB962C8B-B14F-4D97-AF65-F5344CB8AC3E}">
        <p14:creationId xmlns:p14="http://schemas.microsoft.com/office/powerpoint/2010/main" val="28303517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a:xfrm>
            <a:off x="533400" y="0"/>
            <a:ext cx="8382000" cy="1219200"/>
          </a:xfrm>
        </p:spPr>
        <p:txBody>
          <a:bodyPr>
            <a:normAutofit fontScale="90000"/>
          </a:bodyPr>
          <a:lstStyle/>
          <a:p>
            <a:br>
              <a:rPr lang="en-US" altLang="en-US" dirty="0"/>
            </a:br>
            <a:r>
              <a:rPr lang="en-US" altLang="en-US" sz="3600" dirty="0"/>
              <a:t>TS – Social Security and Medicare Tax Due on Unreported Tip Income (Form 4137) – 1040 Line 58</a:t>
            </a:r>
            <a:br>
              <a:rPr lang="en-US" altLang="en-US" dirty="0"/>
            </a:br>
            <a:endParaRPr lang="en-US" altLang="en-US" sz="2400" dirty="0">
              <a:solidFill>
                <a:srgbClr val="3333FF"/>
              </a:solidFill>
            </a:endParaRPr>
          </a:p>
        </p:txBody>
      </p:sp>
      <p:pic>
        <p:nvPicPr>
          <p:cNvPr id="10"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31560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
        <p:nvSpPr>
          <p:cNvPr id="11" name="TextBox 10"/>
          <p:cNvSpPr txBox="1"/>
          <p:nvPr/>
        </p:nvSpPr>
        <p:spPr>
          <a:xfrm>
            <a:off x="2248468" y="5608092"/>
            <a:ext cx="3374409" cy="369332"/>
          </a:xfrm>
          <a:prstGeom prst="rect">
            <a:avLst/>
          </a:prstGeom>
          <a:noFill/>
          <a:ln>
            <a:noFill/>
          </a:ln>
        </p:spPr>
        <p:txBody>
          <a:bodyPr wrap="square" rtlCol="0">
            <a:spAutoFit/>
          </a:bodyPr>
          <a:lstStyle/>
          <a:p>
            <a:endParaRPr lang="en-US" b="1" dirty="0"/>
          </a:p>
        </p:txBody>
      </p:sp>
      <p:sp>
        <p:nvSpPr>
          <p:cNvPr id="14" name="Oval 5"/>
          <p:cNvSpPr>
            <a:spLocks noChangeArrowheads="1"/>
          </p:cNvSpPr>
          <p:nvPr/>
        </p:nvSpPr>
        <p:spPr bwMode="auto">
          <a:xfrm flipV="1">
            <a:off x="533400" y="3124200"/>
            <a:ext cx="8382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TextBox 20"/>
          <p:cNvSpPr txBox="1"/>
          <p:nvPr/>
        </p:nvSpPr>
        <p:spPr>
          <a:xfrm>
            <a:off x="4724400" y="3733800"/>
            <a:ext cx="3935693" cy="369332"/>
          </a:xfrm>
          <a:prstGeom prst="rect">
            <a:avLst/>
          </a:prstGeom>
          <a:solidFill>
            <a:schemeClr val="accent5">
              <a:lumMod val="75000"/>
            </a:schemeClr>
          </a:solidFill>
          <a:ln>
            <a:solidFill>
              <a:srgbClr val="001132"/>
            </a:solidFill>
          </a:ln>
        </p:spPr>
        <p:txBody>
          <a:bodyPr wrap="none" rtlCol="0">
            <a:spAutoFit/>
          </a:bodyPr>
          <a:lstStyle/>
          <a:p>
            <a:r>
              <a:rPr lang="en-US" b="1" dirty="0"/>
              <a:t>Unreported tips  </a:t>
            </a:r>
            <a:r>
              <a:rPr lang="en-US" b="1"/>
              <a:t>of &lt; </a:t>
            </a:r>
            <a:r>
              <a:rPr lang="en-US" b="1" dirty="0"/>
              <a:t>$20 </a:t>
            </a:r>
            <a:r>
              <a:rPr lang="en-US" b="1"/>
              <a:t>in month</a:t>
            </a:r>
            <a:endParaRPr lang="en-US" b="1" dirty="0"/>
          </a:p>
        </p:txBody>
      </p:sp>
      <p:cxnSp>
        <p:nvCxnSpPr>
          <p:cNvPr id="23" name="Straight Arrow Connector 22"/>
          <p:cNvCxnSpPr/>
          <p:nvPr/>
        </p:nvCxnSpPr>
        <p:spPr bwMode="auto">
          <a:xfrm flipH="1">
            <a:off x="1066800" y="2971800"/>
            <a:ext cx="533400" cy="152400"/>
          </a:xfrm>
          <a:prstGeom prst="straightConnector1">
            <a:avLst/>
          </a:prstGeom>
          <a:noFill/>
          <a:ln w="38100" cap="flat" cmpd="sng" algn="ctr">
            <a:solidFill>
              <a:srgbClr val="FF0000"/>
            </a:solidFill>
            <a:prstDash val="solid"/>
            <a:round/>
            <a:headEnd type="none" w="med" len="med"/>
            <a:tailEnd type="triangle"/>
          </a:ln>
          <a:effectLst/>
        </p:spPr>
      </p:cxnSp>
      <p:sp>
        <p:nvSpPr>
          <p:cNvPr id="18" name="Oval 5"/>
          <p:cNvSpPr>
            <a:spLocks noChangeArrowheads="1"/>
          </p:cNvSpPr>
          <p:nvPr/>
        </p:nvSpPr>
        <p:spPr bwMode="auto">
          <a:xfrm>
            <a:off x="6248400" y="4191001"/>
            <a:ext cx="676702" cy="38099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4" name="TextBox 23"/>
          <p:cNvSpPr txBox="1"/>
          <p:nvPr/>
        </p:nvSpPr>
        <p:spPr>
          <a:xfrm>
            <a:off x="5181600" y="1182469"/>
            <a:ext cx="184731" cy="369332"/>
          </a:xfrm>
          <a:prstGeom prst="rect">
            <a:avLst/>
          </a:prstGeom>
          <a:noFill/>
          <a:ln>
            <a:noFill/>
          </a:ln>
        </p:spPr>
        <p:txBody>
          <a:bodyPr wrap="none" rtlCol="0">
            <a:spAutoFit/>
          </a:bodyPr>
          <a:lstStyle/>
          <a:p>
            <a:endParaRPr lang="en-US" b="1" dirty="0"/>
          </a:p>
        </p:txBody>
      </p:sp>
      <p:cxnSp>
        <p:nvCxnSpPr>
          <p:cNvPr id="25" name="Straight Arrow Connector 24"/>
          <p:cNvCxnSpPr/>
          <p:nvPr/>
        </p:nvCxnSpPr>
        <p:spPr bwMode="auto">
          <a:xfrm>
            <a:off x="5943600" y="4114800"/>
            <a:ext cx="304800" cy="152400"/>
          </a:xfrm>
          <a:prstGeom prst="straightConnector1">
            <a:avLst/>
          </a:prstGeom>
          <a:noFill/>
          <a:ln w="38100" cap="flat" cmpd="sng" algn="ctr">
            <a:solidFill>
              <a:srgbClr val="FF0000"/>
            </a:solidFill>
            <a:prstDash val="solid"/>
            <a:round/>
            <a:headEnd type="none" w="med" len="med"/>
            <a:tailEnd type="triangle"/>
          </a:ln>
          <a:effectLst/>
        </p:spPr>
      </p:cxnSp>
      <p:pic>
        <p:nvPicPr>
          <p:cNvPr id="26" name="Picture 25" descr="NJ TaxSlayer"/>
          <p:cNvPicPr>
            <a:picLocks noChangeAspect="1"/>
          </p:cNvPicPr>
          <p:nvPr/>
        </p:nvPicPr>
        <p:blipFill>
          <a:blip r:embed="rId4" cstate="print"/>
          <a:stretch>
            <a:fillRect/>
          </a:stretch>
        </p:blipFill>
        <p:spPr>
          <a:xfrm>
            <a:off x="0" y="964318"/>
            <a:ext cx="612648" cy="163373"/>
          </a:xfrm>
          <a:prstGeom prst="rect">
            <a:avLst/>
          </a:prstGeom>
        </p:spPr>
      </p:pic>
      <p:sp>
        <p:nvSpPr>
          <p:cNvPr id="37" name="TextBox 36"/>
          <p:cNvSpPr txBox="1"/>
          <p:nvPr/>
        </p:nvSpPr>
        <p:spPr>
          <a:xfrm>
            <a:off x="1600200" y="2590800"/>
            <a:ext cx="4578689" cy="369332"/>
          </a:xfrm>
          <a:prstGeom prst="rect">
            <a:avLst/>
          </a:prstGeom>
          <a:solidFill>
            <a:schemeClr val="accent5">
              <a:lumMod val="75000"/>
            </a:schemeClr>
          </a:solidFill>
        </p:spPr>
        <p:txBody>
          <a:bodyPr wrap="none" rtlCol="0">
            <a:spAutoFit/>
          </a:bodyPr>
          <a:lstStyle/>
          <a:p>
            <a:r>
              <a:rPr lang="en-US" b="1" dirty="0"/>
              <a:t>Unreported tips entered on W-2 screen</a:t>
            </a:r>
          </a:p>
        </p:txBody>
      </p:sp>
      <p:pic>
        <p:nvPicPr>
          <p:cNvPr id="5" name="Picture 2"/>
          <p:cNvPicPr>
            <a:picLocks noChangeAspect="1" noChangeArrowheads="1"/>
          </p:cNvPicPr>
          <p:nvPr/>
        </p:nvPicPr>
        <p:blipFill>
          <a:blip r:embed="rId5" cstate="print"/>
          <a:srcRect/>
          <a:stretch>
            <a:fillRect/>
          </a:stretch>
        </p:blipFill>
        <p:spPr bwMode="auto">
          <a:xfrm>
            <a:off x="609600" y="1676400"/>
            <a:ext cx="7848600" cy="4343400"/>
          </a:xfrm>
          <a:prstGeom prst="rect">
            <a:avLst/>
          </a:prstGeom>
          <a:noFill/>
          <a:ln w="9525">
            <a:noFill/>
            <a:miter lim="800000"/>
            <a:headEnd/>
            <a:tailEnd/>
          </a:ln>
        </p:spPr>
      </p:pic>
      <p:sp>
        <p:nvSpPr>
          <p:cNvPr id="19" name="Oval 5"/>
          <p:cNvSpPr>
            <a:spLocks noChangeArrowheads="1"/>
          </p:cNvSpPr>
          <p:nvPr/>
        </p:nvSpPr>
        <p:spPr bwMode="auto">
          <a:xfrm>
            <a:off x="7772400" y="2209800"/>
            <a:ext cx="676702" cy="38099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Oval 5"/>
          <p:cNvSpPr>
            <a:spLocks noChangeArrowheads="1"/>
          </p:cNvSpPr>
          <p:nvPr/>
        </p:nvSpPr>
        <p:spPr bwMode="auto">
          <a:xfrm>
            <a:off x="4648200" y="2209800"/>
            <a:ext cx="838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2" name="TextBox 21"/>
          <p:cNvSpPr txBox="1"/>
          <p:nvPr/>
        </p:nvSpPr>
        <p:spPr>
          <a:xfrm>
            <a:off x="5867400" y="2895600"/>
            <a:ext cx="3070071" cy="646331"/>
          </a:xfrm>
          <a:prstGeom prst="rect">
            <a:avLst/>
          </a:prstGeom>
          <a:solidFill>
            <a:schemeClr val="accent5">
              <a:lumMod val="75000"/>
            </a:schemeClr>
          </a:solidFill>
        </p:spPr>
        <p:txBody>
          <a:bodyPr wrap="none" rtlCol="0">
            <a:spAutoFit/>
          </a:bodyPr>
          <a:lstStyle/>
          <a:p>
            <a:r>
              <a:rPr lang="en-US" b="1" dirty="0"/>
              <a:t>SS &amp; Medicare tax due on</a:t>
            </a:r>
          </a:p>
          <a:p>
            <a:r>
              <a:rPr lang="en-US" b="1" dirty="0"/>
              <a:t>unreported tip income</a:t>
            </a:r>
          </a:p>
        </p:txBody>
      </p:sp>
      <p:sp>
        <p:nvSpPr>
          <p:cNvPr id="27" name="TextBox 26"/>
          <p:cNvSpPr txBox="1"/>
          <p:nvPr/>
        </p:nvSpPr>
        <p:spPr>
          <a:xfrm>
            <a:off x="3352800" y="1600200"/>
            <a:ext cx="3796745" cy="369332"/>
          </a:xfrm>
          <a:prstGeom prst="rect">
            <a:avLst/>
          </a:prstGeom>
          <a:solidFill>
            <a:schemeClr val="accent5">
              <a:lumMod val="75000"/>
            </a:schemeClr>
          </a:solidFill>
          <a:ln>
            <a:solidFill>
              <a:srgbClr val="001132"/>
            </a:solidFill>
          </a:ln>
        </p:spPr>
        <p:txBody>
          <a:bodyPr wrap="none" rtlCol="0">
            <a:spAutoFit/>
          </a:bodyPr>
          <a:lstStyle/>
          <a:p>
            <a:r>
              <a:rPr lang="en-US" b="1" dirty="0"/>
              <a:t>Tax due calculated on Form 4137</a:t>
            </a:r>
          </a:p>
        </p:txBody>
      </p:sp>
      <p:cxnSp>
        <p:nvCxnSpPr>
          <p:cNvPr id="28" name="Straight Arrow Connector 27"/>
          <p:cNvCxnSpPr>
            <a:endCxn id="20" idx="1"/>
          </p:cNvCxnSpPr>
          <p:nvPr/>
        </p:nvCxnSpPr>
        <p:spPr bwMode="auto">
          <a:xfrm>
            <a:off x="4572000" y="1981200"/>
            <a:ext cx="198952" cy="306715"/>
          </a:xfrm>
          <a:prstGeom prst="straightConnector1">
            <a:avLst/>
          </a:prstGeom>
          <a:noFill/>
          <a:ln w="38100" cap="flat" cmpd="sng" algn="ctr">
            <a:solidFill>
              <a:srgbClr val="FF0000"/>
            </a:solidFill>
            <a:prstDash val="solid"/>
            <a:round/>
            <a:headEnd type="none" w="med" len="med"/>
            <a:tailEnd type="triangle"/>
          </a:ln>
          <a:effectLst/>
        </p:spPr>
      </p:cxnSp>
      <p:cxnSp>
        <p:nvCxnSpPr>
          <p:cNvPr id="31" name="Straight Arrow Connector 30"/>
          <p:cNvCxnSpPr/>
          <p:nvPr/>
        </p:nvCxnSpPr>
        <p:spPr bwMode="auto">
          <a:xfrm flipV="1">
            <a:off x="7543800" y="2514600"/>
            <a:ext cx="228600" cy="3810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544113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ltLang="en-US"/>
              <a:t>Employee Compensation</a:t>
            </a:r>
          </a:p>
        </p:txBody>
      </p:sp>
      <p:sp>
        <p:nvSpPr>
          <p:cNvPr id="223235" name="Rectangle 3"/>
          <p:cNvSpPr>
            <a:spLocks noGrp="1" noChangeArrowheads="1"/>
          </p:cNvSpPr>
          <p:nvPr>
            <p:ph idx="1"/>
          </p:nvPr>
        </p:nvSpPr>
        <p:spPr>
          <a:xfrm>
            <a:off x="609600" y="1524000"/>
            <a:ext cx="8305800" cy="4953000"/>
          </a:xfrm>
        </p:spPr>
        <p:txBody>
          <a:bodyPr>
            <a:normAutofit fontScale="62500" lnSpcReduction="20000"/>
          </a:bodyPr>
          <a:lstStyle/>
          <a:p>
            <a:r>
              <a:rPr lang="en-US" altLang="en-US" dirty="0"/>
              <a:t> </a:t>
            </a:r>
            <a:r>
              <a:rPr lang="en-US" altLang="en-US" sz="3600" dirty="0"/>
              <a:t>Types of employee compensation:</a:t>
            </a:r>
          </a:p>
          <a:p>
            <a:pPr lvl="1"/>
            <a:r>
              <a:rPr lang="en-US" altLang="en-US" sz="3100" dirty="0"/>
              <a:t> Wages, salaries, tips, severance pay, bonuses, &amp; commissions</a:t>
            </a:r>
          </a:p>
          <a:p>
            <a:pPr lvl="1"/>
            <a:r>
              <a:rPr lang="en-US" altLang="en-US" sz="3100" dirty="0"/>
              <a:t> Cash, goods &amp; services, awards, &amp; taxable benefits</a:t>
            </a:r>
          </a:p>
          <a:p>
            <a:pPr lvl="1"/>
            <a:r>
              <a:rPr lang="en-US" altLang="en-US" sz="3100" dirty="0"/>
              <a:t> Pre-retirement disability payments</a:t>
            </a:r>
          </a:p>
          <a:p>
            <a:r>
              <a:rPr lang="en-US" altLang="en-US" sz="3600" dirty="0"/>
              <a:t> Employee compensation usually reported on Form W-2, Wage &amp; Tax Statement. Enter in Federal Section \ Income \ Wages and Salaries (W-2) </a:t>
            </a:r>
            <a:endParaRPr lang="en-US" altLang="en-US" sz="3100" dirty="0"/>
          </a:p>
          <a:p>
            <a:r>
              <a:rPr lang="en-US" altLang="en-US" sz="3800" dirty="0"/>
              <a:t>Pre-retirement disability  reported on Form 1099-R entered in Federal Section \ Income \ </a:t>
            </a:r>
            <a:r>
              <a:rPr lang="en-US" sz="3800" dirty="0"/>
              <a:t>IRA/Pension Distributions (1099-R, 1099-SSA) </a:t>
            </a:r>
          </a:p>
          <a:p>
            <a:r>
              <a:rPr lang="en-US" altLang="en-US" sz="3600" dirty="0"/>
              <a:t> Household employee income entered in Federal Section \ Income \ Other Income \ Other Compensation \ Household Employee Income</a:t>
            </a:r>
          </a:p>
          <a:p>
            <a:r>
              <a:rPr lang="en-US" altLang="en-US" sz="3600" dirty="0"/>
              <a:t> Other types of employee compensation not on W-2 entered in Federal section \ Income \ Other Income \ Inc. Not Reported Elsewhere</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108414392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fontScale="90000"/>
          </a:bodyPr>
          <a:lstStyle/>
          <a:p>
            <a:r>
              <a:rPr lang="en-US" dirty="0"/>
              <a:t>Federal Pre-Tax Medical Insurance Expenses</a:t>
            </a:r>
          </a:p>
        </p:txBody>
      </p:sp>
      <p:sp>
        <p:nvSpPr>
          <p:cNvPr id="3" name="Content Placeholder 2"/>
          <p:cNvSpPr>
            <a:spLocks noGrp="1"/>
          </p:cNvSpPr>
          <p:nvPr>
            <p:ph idx="1"/>
          </p:nvPr>
        </p:nvSpPr>
        <p:spPr/>
        <p:txBody>
          <a:bodyPr>
            <a:normAutofit fontScale="77500" lnSpcReduction="20000"/>
          </a:bodyPr>
          <a:lstStyle/>
          <a:p>
            <a:r>
              <a:rPr lang="en-US" sz="3800" dirty="0"/>
              <a:t> Pre-tax medical insurance through employer</a:t>
            </a:r>
          </a:p>
          <a:p>
            <a:pPr lvl="1"/>
            <a:r>
              <a:rPr lang="en-US" sz="3000" dirty="0"/>
              <a:t> Taxpayer pays premiums with before-tax money, reducing taxable wages</a:t>
            </a:r>
          </a:p>
          <a:p>
            <a:pPr lvl="1"/>
            <a:r>
              <a:rPr lang="en-US" sz="3000" dirty="0"/>
              <a:t> W-2 Box 1 shows Federal Wages after pre-tax health insurance premiums are subtracted</a:t>
            </a:r>
          </a:p>
          <a:p>
            <a:pPr lvl="1"/>
            <a:r>
              <a:rPr lang="en-US" sz="3000" dirty="0"/>
              <a:t> Taxpayer receives tax benefit of reduced wages, so can’t itemize as medical expense on Schedule A</a:t>
            </a:r>
          </a:p>
          <a:p>
            <a:r>
              <a:rPr lang="en-US" sz="3800" dirty="0"/>
              <a:t> NJ does not consider these premiums pre-tax, so W-2 Box 16 shows gross State Wages</a:t>
            </a:r>
          </a:p>
          <a:p>
            <a:pPr lvl="1"/>
            <a:r>
              <a:rPr lang="en-US" sz="3000" dirty="0"/>
              <a:t> Difference between Federal and State Wages on W-2 a clue that Taxpayer paid pre-tax premiums.  Probe with client </a:t>
            </a:r>
          </a:p>
          <a:p>
            <a:pPr lvl="1"/>
            <a:r>
              <a:rPr lang="en-US" sz="3000" dirty="0"/>
              <a:t> May be able to claim premiums as medical expense on NJ 1040 Line 30</a:t>
            </a:r>
          </a:p>
          <a:p>
            <a:endParaRPr lang="en-US" sz="32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20</a:t>
            </a:fld>
            <a:endParaRPr lang="en-US" altLang="en-US"/>
          </a:p>
        </p:txBody>
      </p:sp>
      <p:sp>
        <p:nvSpPr>
          <p:cNvPr id="5" name="Date Placeholder 4"/>
          <p:cNvSpPr>
            <a:spLocks noGrp="1"/>
          </p:cNvSpPr>
          <p:nvPr>
            <p:ph type="dt" sz="half" idx="10"/>
          </p:nvPr>
        </p:nvSpPr>
        <p:spPr/>
        <p:txBody>
          <a:bodyPr/>
          <a:lstStyle/>
          <a:p>
            <a:r>
              <a:rPr lang="en-US"/>
              <a:t>12-12-2016</a:t>
            </a:r>
          </a:p>
        </p:txBody>
      </p:sp>
      <p:sp>
        <p:nvSpPr>
          <p:cNvPr id="6" name="Footer Placeholder 5"/>
          <p:cNvSpPr>
            <a:spLocks noGrp="1"/>
          </p:cNvSpPr>
          <p:nvPr>
            <p:ph type="ftr" sz="quarter" idx="3"/>
          </p:nvPr>
        </p:nvSpPr>
        <p:spPr/>
        <p:txBody>
          <a:bodyPr/>
          <a:lstStyle/>
          <a:p>
            <a:r>
              <a:rPr lang="en-US"/>
              <a:t>NJ TAX TY2015 v1.0</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4215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671"/>
            <a:ext cx="8108516" cy="857142"/>
          </a:xfrm>
        </p:spPr>
        <p:txBody>
          <a:bodyPr>
            <a:normAutofit fontScale="90000"/>
          </a:bodyPr>
          <a:lstStyle/>
          <a:p>
            <a:r>
              <a:rPr lang="en-US" dirty="0"/>
              <a:t>Federal Pre-Tax Medical Insurance Expenses</a:t>
            </a:r>
            <a:br>
              <a:rPr lang="en-US" sz="1600" dirty="0"/>
            </a:br>
            <a:r>
              <a:rPr lang="en-US" sz="1600" dirty="0"/>
              <a:t>                                                                                                                                                              </a:t>
            </a:r>
            <a:r>
              <a:rPr lang="en-US" sz="1600" b="0" dirty="0"/>
              <a:t>(cont’d)</a:t>
            </a:r>
            <a:endParaRPr lang="en-US" dirty="0"/>
          </a:p>
        </p:txBody>
      </p:sp>
      <p:sp>
        <p:nvSpPr>
          <p:cNvPr id="3" name="Content Placeholder 2"/>
          <p:cNvSpPr>
            <a:spLocks noGrp="1"/>
          </p:cNvSpPr>
          <p:nvPr>
            <p:ph idx="1"/>
          </p:nvPr>
        </p:nvSpPr>
        <p:spPr/>
        <p:txBody>
          <a:bodyPr>
            <a:normAutofit fontScale="85000" lnSpcReduction="20000"/>
          </a:bodyPr>
          <a:lstStyle/>
          <a:p>
            <a:r>
              <a:rPr lang="en-US" sz="3800" dirty="0"/>
              <a:t> </a:t>
            </a:r>
            <a:r>
              <a:rPr lang="en-US" dirty="0"/>
              <a:t>Obtain pre-tax medical expenses from taxpayer’s last pay stub for year</a:t>
            </a:r>
          </a:p>
          <a:p>
            <a:pPr lvl="1"/>
            <a:r>
              <a:rPr lang="en-US" sz="3000" dirty="0"/>
              <a:t> </a:t>
            </a:r>
            <a:r>
              <a:rPr lang="en-US" dirty="0"/>
              <a:t>Identify which pre-tax deductions are medical.  Can be other things too</a:t>
            </a:r>
          </a:p>
          <a:p>
            <a:r>
              <a:rPr lang="en-US" sz="3800" dirty="0"/>
              <a:t> </a:t>
            </a:r>
            <a:r>
              <a:rPr lang="en-US" dirty="0"/>
              <a:t>These pre-tax benefits are often called Cafeteria or Section 125 plans</a:t>
            </a:r>
          </a:p>
          <a:p>
            <a:pPr lvl="1"/>
            <a:r>
              <a:rPr lang="en-US" sz="3000" dirty="0"/>
              <a:t> </a:t>
            </a:r>
            <a:r>
              <a:rPr lang="en-US" dirty="0"/>
              <a:t>Allow taxpayer to choose personalized mix of benefits (medical, dental,  vision, legal services, day care, etc.)  under Section 125 of the tax laws</a:t>
            </a:r>
          </a:p>
          <a:p>
            <a:pPr>
              <a:buSzPct val="120000"/>
            </a:pPr>
            <a:r>
              <a:rPr lang="en-US" sz="3200" dirty="0"/>
              <a:t>  </a:t>
            </a:r>
            <a:r>
              <a:rPr lang="en-US" sz="3200" dirty="0">
                <a:solidFill>
                  <a:srgbClr val="FF0000"/>
                </a:solidFill>
              </a:rPr>
              <a:t>Note pre-tax medical amount on NJ checklist for later entry in the </a:t>
            </a:r>
            <a:r>
              <a:rPr lang="en-US" sz="3200" dirty="0" err="1">
                <a:solidFill>
                  <a:srgbClr val="FF0000"/>
                </a:solidFill>
              </a:rPr>
              <a:t>TaxSlayer</a:t>
            </a:r>
            <a:r>
              <a:rPr lang="en-US" sz="3200" dirty="0">
                <a:solidFill>
                  <a:srgbClr val="FF0000"/>
                </a:solidFill>
              </a:rPr>
              <a:t> State section as after-tax medical expenses</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21</a:t>
            </a:fld>
            <a:endParaRPr lang="en-US" altLang="en-US"/>
          </a:p>
        </p:txBody>
      </p:sp>
      <p:sp>
        <p:nvSpPr>
          <p:cNvPr id="5" name="Date Placeholder 4"/>
          <p:cNvSpPr>
            <a:spLocks noGrp="1"/>
          </p:cNvSpPr>
          <p:nvPr>
            <p:ph type="dt" sz="half" idx="10"/>
          </p:nvPr>
        </p:nvSpPr>
        <p:spPr/>
        <p:txBody>
          <a:bodyPr/>
          <a:lstStyle/>
          <a:p>
            <a:r>
              <a:rPr lang="en-US"/>
              <a:t>12-12-2016</a:t>
            </a:r>
          </a:p>
        </p:txBody>
      </p:sp>
      <p:sp>
        <p:nvSpPr>
          <p:cNvPr id="6" name="Footer Placeholder 5"/>
          <p:cNvSpPr>
            <a:spLocks noGrp="1"/>
          </p:cNvSpPr>
          <p:nvPr>
            <p:ph type="ftr" sz="quarter" idx="3"/>
          </p:nvPr>
        </p:nvSpPr>
        <p:spPr/>
        <p:txBody>
          <a:bodyPr/>
          <a:lstStyle/>
          <a:p>
            <a:r>
              <a:rPr lang="en-US"/>
              <a:t>NJ TAX TY2015 v1.0</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310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le 1"/>
          <p:cNvSpPr>
            <a:spLocks noGrp="1"/>
          </p:cNvSpPr>
          <p:nvPr>
            <p:ph type="title"/>
          </p:nvPr>
        </p:nvSpPr>
        <p:spPr/>
        <p:txBody>
          <a:bodyPr>
            <a:normAutofit fontScale="90000"/>
          </a:bodyPr>
          <a:lstStyle/>
          <a:p>
            <a:r>
              <a:rPr lang="en-US" altLang="en-US" dirty="0"/>
              <a:t>Federal Treatment of Disability Income</a:t>
            </a:r>
          </a:p>
        </p:txBody>
      </p:sp>
      <p:sp>
        <p:nvSpPr>
          <p:cNvPr id="225283" name="Content Placeholder 2"/>
          <p:cNvSpPr>
            <a:spLocks noGrp="1"/>
          </p:cNvSpPr>
          <p:nvPr>
            <p:ph idx="1"/>
          </p:nvPr>
        </p:nvSpPr>
        <p:spPr>
          <a:xfrm>
            <a:off x="609600" y="1447800"/>
            <a:ext cx="8077200" cy="5257800"/>
          </a:xfrm>
        </p:spPr>
        <p:txBody>
          <a:bodyPr>
            <a:normAutofit lnSpcReduction="10000"/>
          </a:bodyPr>
          <a:lstStyle/>
          <a:p>
            <a:pPr eaLnBrk="1" hangingPunct="1"/>
            <a:r>
              <a:rPr lang="en-US" altLang="en-US" dirty="0"/>
              <a:t> Disabled (Taxpayer) who receives 1099-R with Code 3 in Box 7 </a:t>
            </a:r>
          </a:p>
          <a:p>
            <a:pPr lvl="1" eaLnBrk="1" hangingPunct="1"/>
            <a:r>
              <a:rPr lang="en-US" altLang="en-US" dirty="0"/>
              <a:t> </a:t>
            </a:r>
            <a:r>
              <a:rPr lang="en-US" altLang="en-US" sz="2700" dirty="0"/>
              <a:t>If Taxpayer is under minimum retirement age for his/her company</a:t>
            </a:r>
            <a:endParaRPr lang="en-US" altLang="en-US" dirty="0"/>
          </a:p>
          <a:p>
            <a:pPr lvl="2"/>
            <a:r>
              <a:rPr lang="en-US" altLang="en-US" dirty="0"/>
              <a:t> On TaxSlayer 1099-R screen, check box that says “</a:t>
            </a:r>
            <a:r>
              <a:rPr lang="en-US" dirty="0"/>
              <a:t>Check here to report on Form 1040, Line 7 (Distribution code must be a "3")</a:t>
            </a:r>
            <a:r>
              <a:rPr lang="en-US" altLang="en-US" i="1" dirty="0"/>
              <a:t>”  </a:t>
            </a:r>
          </a:p>
          <a:p>
            <a:pPr lvl="2" eaLnBrk="1" hangingPunct="1"/>
            <a:r>
              <a:rPr lang="en-US" altLang="en-US" dirty="0"/>
              <a:t> TaxSlayer will include amount on 1040 Line 7 Wages</a:t>
            </a:r>
          </a:p>
          <a:p>
            <a:pPr lvl="1" eaLnBrk="1" hangingPunct="1"/>
            <a:r>
              <a:rPr lang="en-US" altLang="en-US" dirty="0"/>
              <a:t> </a:t>
            </a:r>
            <a:r>
              <a:rPr lang="en-US" altLang="en-US" sz="2700" dirty="0"/>
              <a:t>If Taxpayer is over minimum retirement age for his/her company</a:t>
            </a:r>
          </a:p>
          <a:p>
            <a:pPr lvl="2"/>
            <a:r>
              <a:rPr lang="en-US" altLang="en-US" dirty="0"/>
              <a:t> TaxSlayer puts income on 1040 Line 16 Pension/Annuity  Income</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12517089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a:t>NJ Treatment of Disability Income</a:t>
            </a:r>
          </a:p>
        </p:txBody>
      </p:sp>
      <p:sp>
        <p:nvSpPr>
          <p:cNvPr id="3" name="Content Placeholder 2"/>
          <p:cNvSpPr>
            <a:spLocks noGrp="1"/>
          </p:cNvSpPr>
          <p:nvPr>
            <p:ph idx="1"/>
          </p:nvPr>
        </p:nvSpPr>
        <p:spPr>
          <a:xfrm>
            <a:off x="609600" y="1600200"/>
            <a:ext cx="8305800" cy="4724400"/>
          </a:xfrm>
        </p:spPr>
        <p:txBody>
          <a:bodyPr>
            <a:normAutofit/>
          </a:bodyPr>
          <a:lstStyle/>
          <a:p>
            <a:r>
              <a:rPr lang="en-US" dirty="0"/>
              <a:t> Key determinant for treatment of 1099-R disability income on NJ return is person’s age</a:t>
            </a:r>
          </a:p>
          <a:p>
            <a:pPr lvl="1"/>
            <a:r>
              <a:rPr lang="en-US" dirty="0"/>
              <a:t> Disability income on NJ return taxable if age is 65 or over (treated as a regular pension)</a:t>
            </a:r>
          </a:p>
          <a:p>
            <a:pPr lvl="1"/>
            <a:r>
              <a:rPr lang="en-US" dirty="0"/>
              <a:t> Disability income on NJ return not taxable if age less than 65</a:t>
            </a:r>
          </a:p>
          <a:p>
            <a:pPr>
              <a:buNone/>
            </a:pPr>
            <a:endParaRPr 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427257675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ltLang="en-US" dirty="0"/>
              <a:t>NJ Withholdings (Unemployment, Disability, Family Leave)</a:t>
            </a:r>
          </a:p>
        </p:txBody>
      </p:sp>
      <p:sp>
        <p:nvSpPr>
          <p:cNvPr id="135171" name="Rectangle 3"/>
          <p:cNvSpPr>
            <a:spLocks noGrp="1" noChangeArrowheads="1"/>
          </p:cNvSpPr>
          <p:nvPr>
            <p:ph idx="1"/>
          </p:nvPr>
        </p:nvSpPr>
        <p:spPr>
          <a:xfrm>
            <a:off x="609600" y="1485900"/>
            <a:ext cx="8077200" cy="4838700"/>
          </a:xfrm>
        </p:spPr>
        <p:txBody>
          <a:bodyPr>
            <a:normAutofit fontScale="62500" lnSpcReduction="20000"/>
          </a:bodyPr>
          <a:lstStyle/>
          <a:p>
            <a:r>
              <a:rPr lang="en-US" altLang="en-US" sz="3500" dirty="0"/>
              <a:t>NJ taxes withheld from income for </a:t>
            </a:r>
            <a:r>
              <a:rPr lang="en-US" altLang="en-US" sz="3500" dirty="0" err="1"/>
              <a:t>unemplo</a:t>
            </a:r>
            <a:r>
              <a:rPr lang="en-US" altLang="en-US" sz="3500" dirty="0"/>
              <a:t> </a:t>
            </a:r>
            <a:r>
              <a:rPr lang="en-US" altLang="en-US" sz="3500" dirty="0" err="1"/>
              <a:t>yment</a:t>
            </a:r>
            <a:r>
              <a:rPr lang="en-US" altLang="en-US" sz="3500" dirty="0"/>
              <a:t>, disability and family leave insurance</a:t>
            </a:r>
          </a:p>
          <a:p>
            <a:pPr lvl="1"/>
            <a:r>
              <a:rPr lang="en-US" altLang="en-US" dirty="0"/>
              <a:t>Deductible on Federal </a:t>
            </a:r>
            <a:r>
              <a:rPr lang="en-US" altLang="en-US" dirty="0" err="1"/>
              <a:t>Sch</a:t>
            </a:r>
            <a:r>
              <a:rPr lang="en-US" altLang="en-US" dirty="0"/>
              <a:t> A Line 5 unless a private plan</a:t>
            </a:r>
          </a:p>
          <a:p>
            <a:r>
              <a:rPr lang="en-US" altLang="en-US" sz="3500" dirty="0"/>
              <a:t>UI/WF/SWF(State Unemployment Insurance)</a:t>
            </a:r>
          </a:p>
          <a:p>
            <a:pPr lvl="1"/>
            <a:r>
              <a:rPr lang="en-US" altLang="en-US" dirty="0"/>
              <a:t>Choose NJ UI/HC/WD – NJ Unemployment Insurance from  W-2 Box 14 drop-down menu in TaxSlayer (combine together if listed separately)</a:t>
            </a:r>
          </a:p>
          <a:p>
            <a:pPr lvl="1"/>
            <a:r>
              <a:rPr lang="en-US" altLang="en-US" dirty="0"/>
              <a:t>UI - Unemployment Insurance</a:t>
            </a:r>
          </a:p>
          <a:p>
            <a:pPr lvl="1"/>
            <a:r>
              <a:rPr lang="en-US" altLang="en-US" dirty="0"/>
              <a:t>WF – Workforce Fund</a:t>
            </a:r>
          </a:p>
          <a:p>
            <a:pPr lvl="1"/>
            <a:r>
              <a:rPr lang="en-US" altLang="en-US" dirty="0"/>
              <a:t>SWF – Supplemental Workforce Fund</a:t>
            </a:r>
          </a:p>
          <a:p>
            <a:pPr lvl="1"/>
            <a:r>
              <a:rPr lang="en-US" altLang="en-US" dirty="0"/>
              <a:t>Maximum contribution amount can change each year</a:t>
            </a:r>
          </a:p>
          <a:p>
            <a:r>
              <a:rPr lang="en-US" altLang="en-US" sz="3500" dirty="0"/>
              <a:t>DI(State Disability Insurance)</a:t>
            </a:r>
          </a:p>
          <a:p>
            <a:pPr lvl="1"/>
            <a:r>
              <a:rPr lang="en-US" altLang="en-US" dirty="0"/>
              <a:t>Choose NJ SDI -  NJ Disability Insurance from W-2 Box 14 drop-down menu in TaxSlayer</a:t>
            </a:r>
          </a:p>
          <a:p>
            <a:pPr lvl="1"/>
            <a:r>
              <a:rPr lang="en-US" altLang="en-US" dirty="0"/>
              <a:t>Maximum contribution amount can change each year</a:t>
            </a:r>
          </a:p>
          <a:p>
            <a:r>
              <a:rPr lang="en-US" altLang="en-US" sz="3500" dirty="0"/>
              <a:t>FLI(Family Leave Insurance)</a:t>
            </a:r>
          </a:p>
          <a:p>
            <a:pPr lvl="1"/>
            <a:r>
              <a:rPr lang="en-US" altLang="en-US" dirty="0"/>
              <a:t>Choose NJFLI from W-2 Box 14 drop-down menu in TaxSlayer</a:t>
            </a:r>
          </a:p>
          <a:p>
            <a:pPr lvl="1"/>
            <a:r>
              <a:rPr lang="en-US" altLang="en-US" dirty="0"/>
              <a:t>Maximum contribution amount can change each year</a:t>
            </a:r>
          </a:p>
          <a:p>
            <a:pPr lvl="1"/>
            <a:endParaRPr lang="en-US" altLang="en-US" dirty="0"/>
          </a:p>
          <a:p>
            <a:endParaRPr lang="en-US" altLang="en-US" dirty="0"/>
          </a:p>
          <a:p>
            <a:endParaRPr lang="en-US" altLang="en-US" dirty="0"/>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7462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pic>
        <p:nvPicPr>
          <p:cNvPr id="9" name="Picture 8" descr="NJ TaxSlayer"/>
          <p:cNvPicPr>
            <a:picLocks noChangeAspect="1"/>
          </p:cNvPicPr>
          <p:nvPr/>
        </p:nvPicPr>
        <p:blipFill>
          <a:blip r:embed="rId4" cstate="print"/>
          <a:stretch>
            <a:fillRect/>
          </a:stretch>
        </p:blipFill>
        <p:spPr>
          <a:xfrm>
            <a:off x="0" y="1076198"/>
            <a:ext cx="612648" cy="163373"/>
          </a:xfrm>
          <a:prstGeom prst="rect">
            <a:avLst/>
          </a:prstGeom>
        </p:spPr>
      </p:pic>
    </p:spTree>
    <p:extLst>
      <p:ext uri="{BB962C8B-B14F-4D97-AF65-F5344CB8AC3E}">
        <p14:creationId xmlns:p14="http://schemas.microsoft.com/office/powerpoint/2010/main" val="4290059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r>
              <a:rPr lang="en-US" altLang="en-US" dirty="0"/>
              <a:t>Scholarships &amp; Fellowships</a:t>
            </a:r>
          </a:p>
        </p:txBody>
      </p:sp>
      <p:sp>
        <p:nvSpPr>
          <p:cNvPr id="122883" name="Rectangle 3"/>
          <p:cNvSpPr>
            <a:spLocks noGrp="1" noChangeArrowheads="1"/>
          </p:cNvSpPr>
          <p:nvPr>
            <p:ph idx="1"/>
          </p:nvPr>
        </p:nvSpPr>
        <p:spPr>
          <a:xfrm>
            <a:off x="609600" y="1524000"/>
            <a:ext cx="8077200" cy="4724400"/>
          </a:xfrm>
        </p:spPr>
        <p:txBody>
          <a:bodyPr>
            <a:normAutofit lnSpcReduction="10000"/>
          </a:bodyPr>
          <a:lstStyle/>
          <a:p>
            <a:pPr marL="0" indent="0" eaLnBrk="1" hangingPunct="1">
              <a:lnSpc>
                <a:spcPct val="90000"/>
              </a:lnSpc>
              <a:buFont typeface="Wingdings" panose="05000000000000000000" pitchFamily="2" charset="2"/>
              <a:buNone/>
              <a:defRPr/>
            </a:pPr>
            <a:r>
              <a:rPr lang="en-US" dirty="0"/>
              <a:t>Degree Candidates only:</a:t>
            </a:r>
          </a:p>
          <a:p>
            <a:pPr eaLnBrk="1" hangingPunct="1">
              <a:lnSpc>
                <a:spcPct val="90000"/>
              </a:lnSpc>
              <a:defRPr/>
            </a:pPr>
            <a:r>
              <a:rPr lang="en-US" dirty="0"/>
              <a:t> Amounts received for </a:t>
            </a:r>
            <a:r>
              <a:rPr lang="en-US" u="sng" dirty="0"/>
              <a:t>tuition, fees &amp; books </a:t>
            </a:r>
            <a:r>
              <a:rPr lang="en-US" dirty="0"/>
              <a:t>are not taxable</a:t>
            </a:r>
          </a:p>
          <a:p>
            <a:pPr eaLnBrk="1" hangingPunct="1">
              <a:lnSpc>
                <a:spcPct val="90000"/>
              </a:lnSpc>
              <a:defRPr/>
            </a:pPr>
            <a:r>
              <a:rPr lang="en-US" dirty="0"/>
              <a:t> Amounts received for </a:t>
            </a:r>
            <a:r>
              <a:rPr lang="en-US" u="sng" dirty="0"/>
              <a:t>supplies &amp; equipment </a:t>
            </a:r>
            <a:r>
              <a:rPr lang="en-US" dirty="0"/>
              <a:t>are not taxable, if required</a:t>
            </a:r>
          </a:p>
          <a:p>
            <a:pPr eaLnBrk="1" hangingPunct="1">
              <a:lnSpc>
                <a:spcPct val="90000"/>
              </a:lnSpc>
              <a:defRPr/>
            </a:pPr>
            <a:r>
              <a:rPr lang="en-US" dirty="0"/>
              <a:t> Amounts received for </a:t>
            </a:r>
            <a:r>
              <a:rPr lang="en-US" u="sng" dirty="0"/>
              <a:t>room, board &amp; travel </a:t>
            </a:r>
            <a:r>
              <a:rPr lang="en-US" dirty="0"/>
              <a:t>are taxable &amp; reported on 1040 Line 7 Wages</a:t>
            </a:r>
          </a:p>
          <a:p>
            <a:pPr eaLnBrk="1" hangingPunct="1">
              <a:lnSpc>
                <a:spcPct val="90000"/>
              </a:lnSpc>
              <a:defRPr/>
            </a:pPr>
            <a:r>
              <a:rPr lang="en-US" dirty="0"/>
              <a:t> If no W-2, enter data in Federal section \ Income \ Other Income \ Other Compensation \ Scholarships and Grants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pic>
        <p:nvPicPr>
          <p:cNvPr id="8" name="Picture 7" descr="NJ TaxSlayer"/>
          <p:cNvPicPr>
            <a:picLocks noChangeAspect="1"/>
          </p:cNvPicPr>
          <p:nvPr/>
        </p:nvPicPr>
        <p:blipFill>
          <a:blip r:embed="rId3" cstate="print"/>
          <a:stretch>
            <a:fillRect/>
          </a:stretch>
        </p:blipFill>
        <p:spPr>
          <a:xfrm>
            <a:off x="0" y="1076198"/>
            <a:ext cx="612648" cy="163373"/>
          </a:xfrm>
          <a:prstGeom prst="rect">
            <a:avLst/>
          </a:prstGeom>
        </p:spPr>
      </p:pic>
    </p:spTree>
    <p:extLst>
      <p:ext uri="{BB962C8B-B14F-4D97-AF65-F5344CB8AC3E}">
        <p14:creationId xmlns:p14="http://schemas.microsoft.com/office/powerpoint/2010/main" val="38122048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a:xfrm>
            <a:off x="685800" y="277813"/>
            <a:ext cx="8001000" cy="1143000"/>
          </a:xfrm>
        </p:spPr>
        <p:txBody>
          <a:bodyPr/>
          <a:lstStyle/>
          <a:p>
            <a:r>
              <a:rPr lang="en-US" altLang="en-US"/>
              <a:t>Sample W-2</a:t>
            </a:r>
          </a:p>
        </p:txBody>
      </p:sp>
      <p:sp>
        <p:nvSpPr>
          <p:cNvPr id="231428" name="Content Placeholder 7"/>
          <p:cNvSpPr>
            <a:spLocks noGrp="1"/>
          </p:cNvSpPr>
          <p:nvPr>
            <p:ph idx="1"/>
          </p:nvPr>
        </p:nvSpPr>
        <p:spPr/>
        <p:txBody>
          <a:bodyPr/>
          <a:lstStyle/>
          <a:p>
            <a:pPr>
              <a:buFont typeface="Wingdings" panose="05000000000000000000" pitchFamily="2" charset="2"/>
              <a:buNone/>
            </a:pPr>
            <a:endParaRPr lang="en-US" altLang="en-US"/>
          </a:p>
        </p:txBody>
      </p:sp>
      <p:pic>
        <p:nvPicPr>
          <p:cNvPr id="23142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l="13281" t="22917" r="11719" b="7292"/>
          <a:stretch>
            <a:fillRect/>
          </a:stretch>
        </p:blipFill>
        <p:spPr bwMode="auto">
          <a:xfrm>
            <a:off x="609600" y="1562100"/>
            <a:ext cx="8077200" cy="4800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43000" y="3581400"/>
            <a:ext cx="2819400" cy="830263"/>
          </a:xfrm>
          <a:prstGeom prst="rect">
            <a:avLst/>
          </a:prstGeom>
          <a:solidFill>
            <a:schemeClr val="accent3"/>
          </a:solidFill>
        </p:spPr>
        <p:txBody>
          <a:bodyPr>
            <a:spAutoFit/>
          </a:bodyPr>
          <a:lstStyle/>
          <a:p>
            <a:pPr eaLnBrk="1" hangingPunct="1">
              <a:defRPr/>
            </a:pPr>
            <a:r>
              <a:rPr lang="en-US" sz="1600" b="1" dirty="0">
                <a:latin typeface="Arial" charset="0"/>
                <a:cs typeface="Arial" charset="0"/>
              </a:rPr>
              <a:t>Douglas Davis</a:t>
            </a:r>
          </a:p>
          <a:p>
            <a:pPr eaLnBrk="1" hangingPunct="1">
              <a:defRPr/>
            </a:pPr>
            <a:r>
              <a:rPr lang="en-US" sz="1600" b="1" dirty="0">
                <a:latin typeface="Arial" charset="0"/>
                <a:cs typeface="Arial" charset="0"/>
              </a:rPr>
              <a:t>210 Main Street</a:t>
            </a:r>
          </a:p>
          <a:p>
            <a:pPr eaLnBrk="1" hangingPunct="1">
              <a:defRPr/>
            </a:pPr>
            <a:r>
              <a:rPr lang="en-US" sz="1600" b="1" dirty="0">
                <a:latin typeface="Arial" charset="0"/>
                <a:cs typeface="Arial" charset="0"/>
              </a:rPr>
              <a:t>Bridgewater, NJ 08807</a:t>
            </a:r>
          </a:p>
        </p:txBody>
      </p:sp>
      <p:sp>
        <p:nvSpPr>
          <p:cNvPr id="8" name="TextBox 7"/>
          <p:cNvSpPr txBox="1"/>
          <p:nvPr/>
        </p:nvSpPr>
        <p:spPr>
          <a:xfrm>
            <a:off x="2895600" y="1600200"/>
            <a:ext cx="1279525" cy="323850"/>
          </a:xfrm>
          <a:prstGeom prst="rect">
            <a:avLst/>
          </a:prstGeom>
          <a:solidFill>
            <a:schemeClr val="accent3"/>
          </a:solidFill>
        </p:spPr>
        <p:txBody>
          <a:bodyPr wrap="none">
            <a:spAutoFit/>
          </a:bodyPr>
          <a:lstStyle/>
          <a:p>
            <a:pPr eaLnBrk="1" hangingPunct="1">
              <a:defRPr/>
            </a:pPr>
            <a:r>
              <a:rPr lang="en-US" sz="1500" b="1" dirty="0">
                <a:latin typeface="Arial" charset="0"/>
                <a:cs typeface="Arial" charset="0"/>
              </a:rPr>
              <a:t>123-06-1301</a:t>
            </a:r>
          </a:p>
        </p:txBody>
      </p:sp>
      <p:sp>
        <p:nvSpPr>
          <p:cNvPr id="111625" name="TextBox 1"/>
          <p:cNvSpPr txBox="1">
            <a:spLocks noChangeArrowheads="1"/>
          </p:cNvSpPr>
          <p:nvPr/>
        </p:nvSpPr>
        <p:spPr bwMode="auto">
          <a:xfrm>
            <a:off x="5133975" y="4191000"/>
            <a:ext cx="1724025" cy="692150"/>
          </a:xfrm>
          <a:prstGeom prst="rect">
            <a:avLst/>
          </a:prstGeom>
          <a:solidFill>
            <a:schemeClr val="accent3"/>
          </a:solidFill>
          <a:ln w="9525">
            <a:noFill/>
            <a:miter lim="800000"/>
            <a:headEnd/>
            <a:tailEnd/>
          </a:ln>
        </p:spPr>
        <p:txBody>
          <a:bodyPr wrap="none">
            <a:spAutoFit/>
          </a:bodyPr>
          <a:lstStyle/>
          <a:p>
            <a:pPr eaLnBrk="1" hangingPunct="1">
              <a:defRPr/>
            </a:pPr>
            <a:r>
              <a:rPr lang="en-US" sz="1300" b="1" dirty="0">
                <a:latin typeface="Arial Black" pitchFamily="34" charset="0"/>
                <a:cs typeface="Arial" charset="0"/>
              </a:rPr>
              <a:t>NJSUI        82.67</a:t>
            </a:r>
          </a:p>
          <a:p>
            <a:pPr eaLnBrk="1" hangingPunct="1">
              <a:defRPr/>
            </a:pPr>
            <a:r>
              <a:rPr lang="en-US" sz="1300" b="1" dirty="0">
                <a:latin typeface="Arial Black" pitchFamily="34" charset="0"/>
                <a:cs typeface="Arial" charset="0"/>
              </a:rPr>
              <a:t>NJSDI        73.91</a:t>
            </a:r>
          </a:p>
          <a:p>
            <a:pPr eaLnBrk="1" hangingPunct="1">
              <a:defRPr/>
            </a:pPr>
            <a:r>
              <a:rPr lang="en-US" sz="1300" b="1" dirty="0">
                <a:latin typeface="Arial Black" pitchFamily="34" charset="0"/>
                <a:cs typeface="Arial" charset="0"/>
              </a:rPr>
              <a:t>NJFLI        19.45</a:t>
            </a:r>
          </a:p>
        </p:txBody>
      </p:sp>
      <p:sp>
        <p:nvSpPr>
          <p:cNvPr id="10" name="Text Box 8"/>
          <p:cNvSpPr txBox="1">
            <a:spLocks noChangeArrowheads="1"/>
          </p:cNvSpPr>
          <p:nvPr/>
        </p:nvSpPr>
        <p:spPr bwMode="auto">
          <a:xfrm>
            <a:off x="6629400" y="4419600"/>
            <a:ext cx="2514600" cy="369888"/>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a:latin typeface="Arial" charset="0"/>
                <a:cs typeface="Arial" charset="0"/>
              </a:rPr>
              <a:t>401k  Contribution</a:t>
            </a:r>
          </a:p>
        </p:txBody>
      </p:sp>
      <p:sp>
        <p:nvSpPr>
          <p:cNvPr id="11" name="Text Box 8"/>
          <p:cNvSpPr txBox="1">
            <a:spLocks noChangeArrowheads="1"/>
          </p:cNvSpPr>
          <p:nvPr/>
        </p:nvSpPr>
        <p:spPr bwMode="auto">
          <a:xfrm>
            <a:off x="6705600" y="2133600"/>
            <a:ext cx="2095500" cy="369332"/>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a:latin typeface="Arial" charset="0"/>
                <a:cs typeface="Arial" charset="0"/>
              </a:rPr>
              <a:t>Dependent care</a:t>
            </a:r>
          </a:p>
        </p:txBody>
      </p:sp>
      <p:sp>
        <p:nvSpPr>
          <p:cNvPr id="231436" name="Line 10"/>
          <p:cNvSpPr>
            <a:spLocks noChangeShapeType="1"/>
          </p:cNvSpPr>
          <p:nvPr/>
        </p:nvSpPr>
        <p:spPr bwMode="auto">
          <a:xfrm flipH="1" flipV="1">
            <a:off x="8153400" y="3657600"/>
            <a:ext cx="256950" cy="7699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1437" name="Line 10"/>
          <p:cNvSpPr>
            <a:spLocks noChangeShapeType="1"/>
          </p:cNvSpPr>
          <p:nvPr/>
        </p:nvSpPr>
        <p:spPr bwMode="auto">
          <a:xfrm flipH="1">
            <a:off x="7848600" y="2514600"/>
            <a:ext cx="228600" cy="533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Box 15"/>
          <p:cNvSpPr txBox="1"/>
          <p:nvPr/>
        </p:nvSpPr>
        <p:spPr>
          <a:xfrm>
            <a:off x="1524000" y="1219200"/>
            <a:ext cx="3124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Federal wages different than SS/Medicare wages</a:t>
            </a:r>
          </a:p>
        </p:txBody>
      </p:sp>
      <p:sp>
        <p:nvSpPr>
          <p:cNvPr id="231440" name="Oval 5"/>
          <p:cNvSpPr>
            <a:spLocks noChangeArrowheads="1"/>
          </p:cNvSpPr>
          <p:nvPr/>
        </p:nvSpPr>
        <p:spPr bwMode="auto">
          <a:xfrm>
            <a:off x="4953000" y="1981200"/>
            <a:ext cx="1371600" cy="1066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31442" name="Oval 5"/>
          <p:cNvSpPr>
            <a:spLocks noChangeArrowheads="1"/>
          </p:cNvSpPr>
          <p:nvPr/>
        </p:nvSpPr>
        <p:spPr bwMode="auto">
          <a:xfrm flipV="1">
            <a:off x="6934200" y="3505200"/>
            <a:ext cx="16764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31443" name="Oval 5"/>
          <p:cNvSpPr>
            <a:spLocks noChangeArrowheads="1"/>
          </p:cNvSpPr>
          <p:nvPr/>
        </p:nvSpPr>
        <p:spPr bwMode="auto">
          <a:xfrm>
            <a:off x="7239000" y="3048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4267200" y="5257800"/>
            <a:ext cx="4419600" cy="923925"/>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Box 12 Code DD - Amount for Employer-Provided Health  Insurance; not taxable</a:t>
            </a:r>
          </a:p>
        </p:txBody>
      </p:sp>
      <p:sp>
        <p:nvSpPr>
          <p:cNvPr id="6" name="TextBox 5"/>
          <p:cNvSpPr txBox="1"/>
          <p:nvPr/>
        </p:nvSpPr>
        <p:spPr>
          <a:xfrm>
            <a:off x="457200" y="6096000"/>
            <a:ext cx="3609976" cy="646331"/>
          </a:xfrm>
          <a:prstGeom prst="rect">
            <a:avLst/>
          </a:prstGeom>
          <a:solidFill>
            <a:schemeClr val="accent5">
              <a:lumMod val="75000"/>
            </a:schemeClr>
          </a:solidFill>
          <a:ln>
            <a:solidFill>
              <a:schemeClr val="tx1"/>
            </a:solidFill>
          </a:ln>
        </p:spPr>
        <p:txBody>
          <a:bodyPr wrap="square" rtlCol="0">
            <a:spAutoFit/>
          </a:bodyPr>
          <a:lstStyle/>
          <a:p>
            <a:r>
              <a:rPr lang="en-US" b="1" dirty="0"/>
              <a:t>NJ Wages different than Federal wages</a:t>
            </a:r>
          </a:p>
        </p:txBody>
      </p:sp>
      <p:sp>
        <p:nvSpPr>
          <p:cNvPr id="13" name="TextBox 12"/>
          <p:cNvSpPr txBox="1"/>
          <p:nvPr/>
        </p:nvSpPr>
        <p:spPr>
          <a:xfrm>
            <a:off x="6896100" y="3777734"/>
            <a:ext cx="685800" cy="307777"/>
          </a:xfrm>
          <a:prstGeom prst="rect">
            <a:avLst/>
          </a:prstGeom>
          <a:noFill/>
        </p:spPr>
        <p:txBody>
          <a:bodyPr wrap="square" rtlCol="0">
            <a:spAutoFit/>
          </a:bodyPr>
          <a:lstStyle/>
          <a:p>
            <a:r>
              <a:rPr lang="en-US" sz="1400" b="1" dirty="0"/>
              <a:t>DD</a:t>
            </a:r>
          </a:p>
        </p:txBody>
      </p:sp>
      <p:sp>
        <p:nvSpPr>
          <p:cNvPr id="17" name="TextBox 16"/>
          <p:cNvSpPr txBox="1"/>
          <p:nvPr/>
        </p:nvSpPr>
        <p:spPr>
          <a:xfrm>
            <a:off x="7290547" y="3830307"/>
            <a:ext cx="1167653" cy="276999"/>
          </a:xfrm>
          <a:prstGeom prst="rect">
            <a:avLst/>
          </a:prstGeom>
          <a:noFill/>
        </p:spPr>
        <p:txBody>
          <a:bodyPr wrap="square" rtlCol="0">
            <a:spAutoFit/>
          </a:bodyPr>
          <a:lstStyle/>
          <a:p>
            <a:r>
              <a:rPr lang="en-US" sz="1200" b="1" dirty="0"/>
              <a:t>6,350.00</a:t>
            </a:r>
          </a:p>
        </p:txBody>
      </p:sp>
      <p:cxnSp>
        <p:nvCxnSpPr>
          <p:cNvPr id="27" name="Straight Arrow Connector 26"/>
          <p:cNvCxnSpPr/>
          <p:nvPr/>
        </p:nvCxnSpPr>
        <p:spPr bwMode="auto">
          <a:xfrm flipV="1">
            <a:off x="2433918" y="5278205"/>
            <a:ext cx="1020272" cy="840207"/>
          </a:xfrm>
          <a:prstGeom prst="straightConnector1">
            <a:avLst/>
          </a:prstGeom>
          <a:noFill/>
          <a:ln w="38100" cap="flat" cmpd="sng" algn="ctr">
            <a:solidFill>
              <a:srgbClr val="FF0000"/>
            </a:solidFill>
            <a:prstDash val="solid"/>
            <a:round/>
            <a:headEnd type="none" w="med" len="med"/>
            <a:tailEnd type="triangle"/>
          </a:ln>
          <a:effectLst/>
        </p:spPr>
      </p:cxnSp>
      <p:sp>
        <p:nvSpPr>
          <p:cNvPr id="30" name="Oval 5"/>
          <p:cNvSpPr>
            <a:spLocks noChangeArrowheads="1"/>
          </p:cNvSpPr>
          <p:nvPr/>
        </p:nvSpPr>
        <p:spPr bwMode="auto">
          <a:xfrm>
            <a:off x="3276600" y="4953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2" name="Straight Arrow Connector 31"/>
          <p:cNvCxnSpPr/>
          <p:nvPr/>
        </p:nvCxnSpPr>
        <p:spPr bwMode="auto">
          <a:xfrm flipV="1">
            <a:off x="6019800" y="4038600"/>
            <a:ext cx="914400" cy="1219202"/>
          </a:xfrm>
          <a:prstGeom prst="straightConnector1">
            <a:avLst/>
          </a:prstGeom>
          <a:noFill/>
          <a:ln w="38100" cap="flat" cmpd="sng" algn="ctr">
            <a:solidFill>
              <a:srgbClr val="FF0000"/>
            </a:solidFill>
            <a:prstDash val="solid"/>
            <a:round/>
            <a:headEnd type="none" w="med" len="med"/>
            <a:tailEnd type="triangle"/>
          </a:ln>
          <a:effectLst/>
        </p:spPr>
      </p:cxnSp>
      <p:cxnSp>
        <p:nvCxnSpPr>
          <p:cNvPr id="35" name="Straight Arrow Connector 34"/>
          <p:cNvCxnSpPr>
            <a:stCxn id="16" idx="3"/>
          </p:cNvCxnSpPr>
          <p:nvPr/>
        </p:nvCxnSpPr>
        <p:spPr bwMode="auto">
          <a:xfrm>
            <a:off x="4648200" y="1542366"/>
            <a:ext cx="609600" cy="515034"/>
          </a:xfrm>
          <a:prstGeom prst="straightConnector1">
            <a:avLst/>
          </a:prstGeom>
          <a:noFill/>
          <a:ln w="38100" cap="flat" cmpd="sng" algn="ctr">
            <a:solidFill>
              <a:srgbClr val="FF0000"/>
            </a:solidFill>
            <a:prstDash val="solid"/>
            <a:round/>
            <a:headEnd type="none" w="med" len="med"/>
            <a:tailEnd type="triangle"/>
          </a:ln>
          <a:effectLst/>
        </p:spPr>
      </p:cxnSp>
      <p:sp>
        <p:nvSpPr>
          <p:cNvPr id="38" name="Oval 5"/>
          <p:cNvSpPr>
            <a:spLocks noChangeArrowheads="1"/>
          </p:cNvSpPr>
          <p:nvPr/>
        </p:nvSpPr>
        <p:spPr bwMode="auto">
          <a:xfrm>
            <a:off x="6934200" y="37338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Tree>
    <p:extLst>
      <p:ext uri="{BB962C8B-B14F-4D97-AF65-F5344CB8AC3E}">
        <p14:creationId xmlns:p14="http://schemas.microsoft.com/office/powerpoint/2010/main" val="353142245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26957" t="14180" r="11471"/>
          <a:stretch>
            <a:fillRect/>
          </a:stretch>
        </p:blipFill>
        <p:spPr bwMode="auto">
          <a:xfrm>
            <a:off x="614149" y="1514902"/>
            <a:ext cx="7970293" cy="5063320"/>
          </a:xfrm>
          <a:prstGeom prst="rect">
            <a:avLst/>
          </a:prstGeom>
          <a:noFill/>
          <a:ln w="9525">
            <a:noFill/>
            <a:miter lim="800000"/>
            <a:headEnd/>
            <a:tailEnd/>
          </a:ln>
        </p:spPr>
      </p:pic>
      <p:sp>
        <p:nvSpPr>
          <p:cNvPr id="233474" name="Title 1"/>
          <p:cNvSpPr>
            <a:spLocks noGrp="1"/>
          </p:cNvSpPr>
          <p:nvPr>
            <p:ph type="title"/>
          </p:nvPr>
        </p:nvSpPr>
        <p:spPr/>
        <p:txBody>
          <a:bodyPr>
            <a:normAutofit fontScale="90000"/>
          </a:bodyPr>
          <a:lstStyle/>
          <a:p>
            <a:r>
              <a:rPr lang="en-US" altLang="en-US" dirty="0"/>
              <a:t>TS – Wages and Salaries</a:t>
            </a:r>
            <a:br>
              <a:rPr lang="en-US" altLang="en-US" dirty="0"/>
            </a:br>
            <a:r>
              <a:rPr lang="en-US" altLang="en-US" sz="2400" dirty="0">
                <a:solidFill>
                  <a:srgbClr val="0070C0"/>
                </a:solidFill>
              </a:rPr>
              <a:t>Federal Section \ Income \ Enter Myself \ Wages and Salaries (W-2)</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
        <p:nvSpPr>
          <p:cNvPr id="11" name="TextBox 10"/>
          <p:cNvSpPr txBox="1"/>
          <p:nvPr/>
        </p:nvSpPr>
        <p:spPr>
          <a:xfrm>
            <a:off x="1555575" y="2854657"/>
            <a:ext cx="3335080" cy="369332"/>
          </a:xfrm>
          <a:prstGeom prst="rect">
            <a:avLst/>
          </a:prstGeom>
          <a:solidFill>
            <a:schemeClr val="accent5">
              <a:lumMod val="75000"/>
            </a:schemeClr>
          </a:solidFill>
          <a:ln>
            <a:solidFill>
              <a:srgbClr val="001132"/>
            </a:solidFill>
          </a:ln>
        </p:spPr>
        <p:txBody>
          <a:bodyPr wrap="none" rtlCol="0">
            <a:spAutoFit/>
          </a:bodyPr>
          <a:lstStyle/>
          <a:p>
            <a:r>
              <a:rPr lang="en-US" b="1" dirty="0"/>
              <a:t>Choose taxpayer or spouse</a:t>
            </a:r>
          </a:p>
        </p:txBody>
      </p:sp>
      <p:sp>
        <p:nvSpPr>
          <p:cNvPr id="12" name="Oval 5"/>
          <p:cNvSpPr>
            <a:spLocks noChangeArrowheads="1"/>
          </p:cNvSpPr>
          <p:nvPr/>
        </p:nvSpPr>
        <p:spPr bwMode="auto">
          <a:xfrm>
            <a:off x="699448" y="3414215"/>
            <a:ext cx="457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3" name="Straight Arrow Connector 12"/>
          <p:cNvCxnSpPr/>
          <p:nvPr/>
        </p:nvCxnSpPr>
        <p:spPr bwMode="auto">
          <a:xfrm flipH="1">
            <a:off x="1056781" y="3222171"/>
            <a:ext cx="554305" cy="271873"/>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5094947" y="2382400"/>
            <a:ext cx="3821373" cy="646331"/>
          </a:xfrm>
          <a:prstGeom prst="rect">
            <a:avLst/>
          </a:prstGeom>
          <a:solidFill>
            <a:schemeClr val="accent5">
              <a:lumMod val="75000"/>
            </a:schemeClr>
          </a:solidFill>
          <a:ln>
            <a:solidFill>
              <a:srgbClr val="001132"/>
            </a:solidFill>
          </a:ln>
        </p:spPr>
        <p:txBody>
          <a:bodyPr wrap="square" rtlCol="0">
            <a:spAutoFit/>
          </a:bodyPr>
          <a:lstStyle/>
          <a:p>
            <a:r>
              <a:rPr lang="en-US" b="1" dirty="0"/>
              <a:t>Enter EIN; TS may bring up name </a:t>
            </a:r>
          </a:p>
          <a:p>
            <a:r>
              <a:rPr lang="en-US" b="1" dirty="0"/>
              <a:t>&amp; address; correct if necessary</a:t>
            </a:r>
          </a:p>
        </p:txBody>
      </p:sp>
      <p:cxnSp>
        <p:nvCxnSpPr>
          <p:cNvPr id="18" name="Straight Arrow Connector 17"/>
          <p:cNvCxnSpPr/>
          <p:nvPr/>
        </p:nvCxnSpPr>
        <p:spPr bwMode="auto">
          <a:xfrm flipH="1">
            <a:off x="1978925" y="4234218"/>
            <a:ext cx="1168021" cy="419669"/>
          </a:xfrm>
          <a:prstGeom prst="straightConnector1">
            <a:avLst/>
          </a:prstGeom>
          <a:noFill/>
          <a:ln w="38100" cap="flat" cmpd="sng" algn="ctr">
            <a:solidFill>
              <a:srgbClr val="FF0000"/>
            </a:solidFill>
            <a:prstDash val="solid"/>
            <a:round/>
            <a:headEnd type="none" w="med" len="med"/>
            <a:tailEnd type="triangle"/>
          </a:ln>
          <a:effectLst/>
        </p:spPr>
      </p:cxnSp>
      <p:sp>
        <p:nvSpPr>
          <p:cNvPr id="23" name="TextBox 22"/>
          <p:cNvSpPr txBox="1"/>
          <p:nvPr/>
        </p:nvSpPr>
        <p:spPr>
          <a:xfrm>
            <a:off x="5105400" y="5562600"/>
            <a:ext cx="184731" cy="369332"/>
          </a:xfrm>
          <a:prstGeom prst="rect">
            <a:avLst/>
          </a:prstGeom>
          <a:noFill/>
          <a:ln>
            <a:noFill/>
          </a:ln>
        </p:spPr>
        <p:txBody>
          <a:bodyPr wrap="none" rtlCol="0">
            <a:spAutoFit/>
          </a:bodyPr>
          <a:lstStyle/>
          <a:p>
            <a:endParaRPr lang="en-US" b="1" dirty="0"/>
          </a:p>
        </p:txBody>
      </p:sp>
      <p:sp>
        <p:nvSpPr>
          <p:cNvPr id="28" name="TextBox 27"/>
          <p:cNvSpPr txBox="1"/>
          <p:nvPr/>
        </p:nvSpPr>
        <p:spPr>
          <a:xfrm>
            <a:off x="3048000" y="4038600"/>
            <a:ext cx="2069797" cy="646331"/>
          </a:xfrm>
          <a:prstGeom prst="rect">
            <a:avLst/>
          </a:prstGeom>
          <a:solidFill>
            <a:schemeClr val="accent5">
              <a:lumMod val="75000"/>
            </a:schemeClr>
          </a:solidFill>
          <a:ln>
            <a:solidFill>
              <a:srgbClr val="001132"/>
            </a:solidFill>
          </a:ln>
        </p:spPr>
        <p:txBody>
          <a:bodyPr wrap="none" rtlCol="0">
            <a:spAutoFit/>
          </a:bodyPr>
          <a:lstStyle/>
          <a:p>
            <a:r>
              <a:rPr lang="en-US" b="1" dirty="0"/>
              <a:t>Verify address;</a:t>
            </a:r>
          </a:p>
          <a:p>
            <a:r>
              <a:rPr lang="en-US" b="1" dirty="0"/>
              <a:t>change if needed</a:t>
            </a:r>
          </a:p>
        </p:txBody>
      </p:sp>
      <p:cxnSp>
        <p:nvCxnSpPr>
          <p:cNvPr id="29" name="Straight Arrow Connector 28"/>
          <p:cNvCxnSpPr/>
          <p:nvPr/>
        </p:nvCxnSpPr>
        <p:spPr bwMode="auto">
          <a:xfrm flipH="1">
            <a:off x="5622878" y="3016156"/>
            <a:ext cx="13648" cy="395784"/>
          </a:xfrm>
          <a:prstGeom prst="straightConnector1">
            <a:avLst/>
          </a:prstGeom>
          <a:noFill/>
          <a:ln w="38100" cap="flat" cmpd="sng" algn="ctr">
            <a:solidFill>
              <a:srgbClr val="FF0000"/>
            </a:solidFill>
            <a:prstDash val="solid"/>
            <a:round/>
            <a:headEnd type="none" w="med" len="med"/>
            <a:tailEnd type="triangle"/>
          </a:ln>
          <a:effectLst/>
        </p:spPr>
      </p:cxnSp>
      <p:pic>
        <p:nvPicPr>
          <p:cNvPr id="20" name="Picture 19" descr="NJ TaxSlayer"/>
          <p:cNvPicPr>
            <a:picLocks noChangeAspect="1"/>
          </p:cNvPicPr>
          <p:nvPr/>
        </p:nvPicPr>
        <p:blipFill>
          <a:blip r:embed="rId4" cstate="print"/>
          <a:stretch>
            <a:fillRect/>
          </a:stretch>
        </p:blipFill>
        <p:spPr>
          <a:xfrm>
            <a:off x="0" y="677005"/>
            <a:ext cx="612648" cy="163373"/>
          </a:xfrm>
          <a:prstGeom prst="rect">
            <a:avLst/>
          </a:prstGeom>
        </p:spPr>
      </p:pic>
      <p:sp>
        <p:nvSpPr>
          <p:cNvPr id="26" name="Oval 5"/>
          <p:cNvSpPr>
            <a:spLocks noChangeArrowheads="1"/>
          </p:cNvSpPr>
          <p:nvPr/>
        </p:nvSpPr>
        <p:spPr bwMode="auto">
          <a:xfrm>
            <a:off x="4812166" y="3440905"/>
            <a:ext cx="1561338" cy="43505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41816064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600502" y="1528548"/>
            <a:ext cx="7903120" cy="4531057"/>
          </a:xfrm>
          <a:prstGeom prst="rect">
            <a:avLst/>
          </a:prstGeom>
          <a:noFill/>
          <a:ln w="9525">
            <a:noFill/>
            <a:miter lim="800000"/>
            <a:headEnd/>
            <a:tailEnd/>
          </a:ln>
        </p:spPr>
      </p:pic>
      <p:sp>
        <p:nvSpPr>
          <p:cNvPr id="235522" name="Title 1"/>
          <p:cNvSpPr>
            <a:spLocks noGrp="1"/>
          </p:cNvSpPr>
          <p:nvPr>
            <p:ph type="title"/>
          </p:nvPr>
        </p:nvSpPr>
        <p:spPr>
          <a:xfrm>
            <a:off x="674370" y="312420"/>
            <a:ext cx="8092440" cy="967740"/>
          </a:xfrm>
        </p:spPr>
        <p:txBody>
          <a:bodyPr>
            <a:normAutofit fontScale="90000"/>
          </a:bodyPr>
          <a:lstStyle/>
          <a:p>
            <a:r>
              <a:rPr lang="en-US" altLang="en-US" dirty="0"/>
              <a:t>TS – Wages and Salaries</a:t>
            </a:r>
            <a:br>
              <a:rPr lang="en-US" altLang="en-US" dirty="0"/>
            </a:br>
            <a:r>
              <a:rPr lang="en-US" altLang="en-US" sz="2400" dirty="0">
                <a:solidFill>
                  <a:srgbClr val="0070C0"/>
                </a:solidFill>
              </a:rPr>
              <a:t>Federal Section \ Income \ Enter Myself \ Wages and Salaries (W-2)</a:t>
            </a:r>
            <a:endParaRPr lang="en-US" altLang="en-US" sz="2800" dirty="0"/>
          </a:p>
        </p:txBody>
      </p:sp>
      <p:pic>
        <p:nvPicPr>
          <p:cNvPr id="10"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7467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
        <p:nvSpPr>
          <p:cNvPr id="11" name="TextBox 10"/>
          <p:cNvSpPr txBox="1"/>
          <p:nvPr/>
        </p:nvSpPr>
        <p:spPr>
          <a:xfrm>
            <a:off x="2895600" y="1828800"/>
            <a:ext cx="184731" cy="369332"/>
          </a:xfrm>
          <a:prstGeom prst="rect">
            <a:avLst/>
          </a:prstGeom>
          <a:solidFill>
            <a:schemeClr val="accent5">
              <a:lumMod val="75000"/>
            </a:schemeClr>
          </a:solidFill>
          <a:ln>
            <a:solidFill>
              <a:srgbClr val="001132"/>
            </a:solidFill>
          </a:ln>
        </p:spPr>
        <p:txBody>
          <a:bodyPr wrap="none" rtlCol="0">
            <a:spAutoFit/>
          </a:bodyPr>
          <a:lstStyle/>
          <a:p>
            <a:endParaRPr lang="en-US" b="1" dirty="0"/>
          </a:p>
        </p:txBody>
      </p:sp>
      <p:sp>
        <p:nvSpPr>
          <p:cNvPr id="13" name="Oval 5"/>
          <p:cNvSpPr>
            <a:spLocks noChangeArrowheads="1"/>
          </p:cNvSpPr>
          <p:nvPr/>
        </p:nvSpPr>
        <p:spPr bwMode="auto">
          <a:xfrm>
            <a:off x="818866" y="4940490"/>
            <a:ext cx="1779895"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4" name="Straight Arrow Connector 13"/>
          <p:cNvCxnSpPr/>
          <p:nvPr/>
        </p:nvCxnSpPr>
        <p:spPr bwMode="auto">
          <a:xfrm flipV="1">
            <a:off x="1801504" y="5281684"/>
            <a:ext cx="13648" cy="504968"/>
          </a:xfrm>
          <a:prstGeom prst="straightConnector1">
            <a:avLst/>
          </a:prstGeom>
          <a:noFill/>
          <a:ln w="38100" cap="flat" cmpd="sng" algn="ctr">
            <a:solidFill>
              <a:srgbClr val="FF0000"/>
            </a:solidFill>
            <a:prstDash val="solid"/>
            <a:round/>
            <a:headEnd type="none" w="med" len="med"/>
            <a:tailEnd type="triangle"/>
          </a:ln>
          <a:effectLst/>
        </p:spPr>
      </p:cxnSp>
      <p:sp>
        <p:nvSpPr>
          <p:cNvPr id="18" name="TextBox 17"/>
          <p:cNvSpPr txBox="1"/>
          <p:nvPr/>
        </p:nvSpPr>
        <p:spPr>
          <a:xfrm>
            <a:off x="2819400" y="3200400"/>
            <a:ext cx="184731" cy="369332"/>
          </a:xfrm>
          <a:prstGeom prst="rect">
            <a:avLst/>
          </a:prstGeom>
          <a:solidFill>
            <a:schemeClr val="accent5">
              <a:lumMod val="75000"/>
            </a:schemeClr>
          </a:solidFill>
          <a:ln>
            <a:solidFill>
              <a:srgbClr val="001132"/>
            </a:solidFill>
          </a:ln>
        </p:spPr>
        <p:txBody>
          <a:bodyPr wrap="none" rtlCol="0">
            <a:spAutoFit/>
          </a:bodyPr>
          <a:lstStyle/>
          <a:p>
            <a:endParaRPr lang="en-US" b="1" dirty="0"/>
          </a:p>
        </p:txBody>
      </p:sp>
      <p:sp>
        <p:nvSpPr>
          <p:cNvPr id="19" name="TextBox 18"/>
          <p:cNvSpPr txBox="1"/>
          <p:nvPr/>
        </p:nvSpPr>
        <p:spPr>
          <a:xfrm>
            <a:off x="5051947" y="1485331"/>
            <a:ext cx="774571" cy="369332"/>
          </a:xfrm>
          <a:prstGeom prst="rect">
            <a:avLst/>
          </a:prstGeom>
          <a:solidFill>
            <a:schemeClr val="accent5">
              <a:lumMod val="75000"/>
            </a:schemeClr>
          </a:solidFill>
          <a:ln>
            <a:solidFill>
              <a:srgbClr val="001132"/>
            </a:solidFill>
          </a:ln>
        </p:spPr>
        <p:txBody>
          <a:bodyPr wrap="none" rtlCol="0">
            <a:spAutoFit/>
          </a:bodyPr>
          <a:lstStyle/>
          <a:p>
            <a:r>
              <a:rPr lang="en-US" b="1" dirty="0"/>
              <a:t>Enter</a:t>
            </a:r>
          </a:p>
        </p:txBody>
      </p:sp>
      <p:sp>
        <p:nvSpPr>
          <p:cNvPr id="20" name="Oval 5"/>
          <p:cNvSpPr>
            <a:spLocks noChangeArrowheads="1"/>
          </p:cNvSpPr>
          <p:nvPr/>
        </p:nvSpPr>
        <p:spPr bwMode="auto">
          <a:xfrm>
            <a:off x="3166281" y="1893627"/>
            <a:ext cx="66874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1" name="Oval 5"/>
          <p:cNvSpPr>
            <a:spLocks noChangeArrowheads="1"/>
          </p:cNvSpPr>
          <p:nvPr/>
        </p:nvSpPr>
        <p:spPr bwMode="auto">
          <a:xfrm>
            <a:off x="7149151" y="1893627"/>
            <a:ext cx="4662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2" name="Straight Arrow Connector 21"/>
          <p:cNvCxnSpPr>
            <a:endCxn id="20" idx="6"/>
          </p:cNvCxnSpPr>
          <p:nvPr/>
        </p:nvCxnSpPr>
        <p:spPr bwMode="auto">
          <a:xfrm flipH="1">
            <a:off x="3835021" y="1787857"/>
            <a:ext cx="1228298" cy="296270"/>
          </a:xfrm>
          <a:prstGeom prst="straightConnector1">
            <a:avLst/>
          </a:prstGeom>
          <a:noFill/>
          <a:ln w="38100" cap="flat" cmpd="sng" algn="ctr">
            <a:solidFill>
              <a:srgbClr val="FF0000"/>
            </a:solidFill>
            <a:prstDash val="solid"/>
            <a:round/>
            <a:headEnd type="none" w="med" len="med"/>
            <a:tailEnd type="triangle"/>
          </a:ln>
          <a:effectLst/>
        </p:spPr>
      </p:cxnSp>
      <p:cxnSp>
        <p:nvCxnSpPr>
          <p:cNvPr id="25" name="Straight Arrow Connector 24"/>
          <p:cNvCxnSpPr>
            <a:endCxn id="21" idx="2"/>
          </p:cNvCxnSpPr>
          <p:nvPr/>
        </p:nvCxnSpPr>
        <p:spPr bwMode="auto">
          <a:xfrm>
            <a:off x="5882185" y="1828800"/>
            <a:ext cx="1266966" cy="255327"/>
          </a:xfrm>
          <a:prstGeom prst="straightConnector1">
            <a:avLst/>
          </a:prstGeom>
          <a:noFill/>
          <a:ln w="38100" cap="flat" cmpd="sng" algn="ctr">
            <a:solidFill>
              <a:srgbClr val="FF0000"/>
            </a:solidFill>
            <a:prstDash val="solid"/>
            <a:round/>
            <a:headEnd type="none" w="med" len="med"/>
            <a:tailEnd type="triangle"/>
          </a:ln>
          <a:effectLst/>
        </p:spPr>
      </p:cxnSp>
      <p:sp>
        <p:nvSpPr>
          <p:cNvPr id="29" name="TextBox 28"/>
          <p:cNvSpPr txBox="1"/>
          <p:nvPr/>
        </p:nvSpPr>
        <p:spPr>
          <a:xfrm>
            <a:off x="3963645" y="2624919"/>
            <a:ext cx="2852063" cy="646331"/>
          </a:xfrm>
          <a:prstGeom prst="rect">
            <a:avLst/>
          </a:prstGeom>
          <a:solidFill>
            <a:schemeClr val="accent5">
              <a:lumMod val="75000"/>
            </a:schemeClr>
          </a:solidFill>
        </p:spPr>
        <p:txBody>
          <a:bodyPr wrap="none" rtlCol="0">
            <a:spAutoFit/>
          </a:bodyPr>
          <a:lstStyle/>
          <a:p>
            <a:r>
              <a:rPr lang="en-US" b="1" dirty="0"/>
              <a:t>TS populates; update as</a:t>
            </a:r>
          </a:p>
          <a:p>
            <a:r>
              <a:rPr lang="en-US" b="1" dirty="0"/>
              <a:t>needed</a:t>
            </a:r>
          </a:p>
        </p:txBody>
      </p:sp>
      <p:sp>
        <p:nvSpPr>
          <p:cNvPr id="30" name="Oval 5"/>
          <p:cNvSpPr>
            <a:spLocks noChangeArrowheads="1"/>
          </p:cNvSpPr>
          <p:nvPr/>
        </p:nvSpPr>
        <p:spPr bwMode="auto">
          <a:xfrm>
            <a:off x="3200400" y="2390633"/>
            <a:ext cx="533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1" name="Oval 5"/>
          <p:cNvSpPr>
            <a:spLocks noChangeArrowheads="1"/>
          </p:cNvSpPr>
          <p:nvPr/>
        </p:nvSpPr>
        <p:spPr bwMode="auto">
          <a:xfrm>
            <a:off x="7209430" y="2390633"/>
            <a:ext cx="457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2" name="Oval 5"/>
          <p:cNvSpPr>
            <a:spLocks noChangeArrowheads="1"/>
          </p:cNvSpPr>
          <p:nvPr/>
        </p:nvSpPr>
        <p:spPr bwMode="auto">
          <a:xfrm>
            <a:off x="3193576" y="2805751"/>
            <a:ext cx="608462" cy="33323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3" name="Oval 5"/>
          <p:cNvSpPr>
            <a:spLocks noChangeArrowheads="1"/>
          </p:cNvSpPr>
          <p:nvPr/>
        </p:nvSpPr>
        <p:spPr bwMode="auto">
          <a:xfrm>
            <a:off x="7162800" y="28194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24" name="Picture 23" descr="NJ TaxSlayer"/>
          <p:cNvPicPr>
            <a:picLocks noChangeAspect="1"/>
          </p:cNvPicPr>
          <p:nvPr/>
        </p:nvPicPr>
        <p:blipFill>
          <a:blip r:embed="rId5" cstate="print"/>
          <a:stretch>
            <a:fillRect/>
          </a:stretch>
        </p:blipFill>
        <p:spPr>
          <a:xfrm>
            <a:off x="0" y="677005"/>
            <a:ext cx="612648" cy="163373"/>
          </a:xfrm>
          <a:prstGeom prst="rect">
            <a:avLst/>
          </a:prstGeom>
        </p:spPr>
      </p:pic>
      <p:cxnSp>
        <p:nvCxnSpPr>
          <p:cNvPr id="38" name="Straight Arrow Connector 37"/>
          <p:cNvCxnSpPr>
            <a:endCxn id="31" idx="2"/>
          </p:cNvCxnSpPr>
          <p:nvPr/>
        </p:nvCxnSpPr>
        <p:spPr bwMode="auto">
          <a:xfrm flipV="1">
            <a:off x="6769291" y="2543033"/>
            <a:ext cx="440139" cy="227463"/>
          </a:xfrm>
          <a:prstGeom prst="straightConnector1">
            <a:avLst/>
          </a:prstGeom>
          <a:noFill/>
          <a:ln w="38100" cap="flat" cmpd="sng" algn="ctr">
            <a:solidFill>
              <a:srgbClr val="FF0000"/>
            </a:solidFill>
            <a:prstDash val="solid"/>
            <a:round/>
            <a:headEnd type="none" w="med" len="med"/>
            <a:tailEnd type="triangle"/>
          </a:ln>
          <a:effectLst/>
        </p:spPr>
      </p:cxnSp>
      <p:cxnSp>
        <p:nvCxnSpPr>
          <p:cNvPr id="41" name="Straight Arrow Connector 40"/>
          <p:cNvCxnSpPr>
            <a:stCxn id="29" idx="3"/>
            <a:endCxn id="33" idx="2"/>
          </p:cNvCxnSpPr>
          <p:nvPr/>
        </p:nvCxnSpPr>
        <p:spPr bwMode="auto">
          <a:xfrm>
            <a:off x="6815708" y="2948085"/>
            <a:ext cx="347092" cy="23715"/>
          </a:xfrm>
          <a:prstGeom prst="straightConnector1">
            <a:avLst/>
          </a:prstGeom>
          <a:noFill/>
          <a:ln w="38100" cap="flat" cmpd="sng" algn="ctr">
            <a:solidFill>
              <a:srgbClr val="FF0000"/>
            </a:solidFill>
            <a:prstDash val="solid"/>
            <a:round/>
            <a:headEnd type="none" w="med" len="med"/>
            <a:tailEnd type="triangle"/>
          </a:ln>
          <a:effectLst/>
        </p:spPr>
      </p:cxnSp>
      <p:cxnSp>
        <p:nvCxnSpPr>
          <p:cNvPr id="44" name="Straight Arrow Connector 43"/>
          <p:cNvCxnSpPr>
            <a:endCxn id="30" idx="6"/>
          </p:cNvCxnSpPr>
          <p:nvPr/>
        </p:nvCxnSpPr>
        <p:spPr bwMode="auto">
          <a:xfrm flipH="1" flipV="1">
            <a:off x="3733800" y="2543033"/>
            <a:ext cx="237699" cy="186519"/>
          </a:xfrm>
          <a:prstGeom prst="straightConnector1">
            <a:avLst/>
          </a:prstGeom>
          <a:noFill/>
          <a:ln w="38100" cap="flat" cmpd="sng" algn="ctr">
            <a:solidFill>
              <a:srgbClr val="FF0000"/>
            </a:solidFill>
            <a:prstDash val="solid"/>
            <a:round/>
            <a:headEnd type="none" w="med" len="med"/>
            <a:tailEnd type="triangle"/>
          </a:ln>
          <a:effectLst/>
        </p:spPr>
      </p:cxnSp>
      <p:cxnSp>
        <p:nvCxnSpPr>
          <p:cNvPr id="47" name="Straight Arrow Connector 46"/>
          <p:cNvCxnSpPr>
            <a:endCxn id="32" idx="6"/>
          </p:cNvCxnSpPr>
          <p:nvPr/>
        </p:nvCxnSpPr>
        <p:spPr bwMode="auto">
          <a:xfrm flipH="1" flipV="1">
            <a:off x="3802038" y="2972368"/>
            <a:ext cx="196756" cy="125674"/>
          </a:xfrm>
          <a:prstGeom prst="straightConnector1">
            <a:avLst/>
          </a:prstGeom>
          <a:noFill/>
          <a:ln w="38100" cap="flat" cmpd="sng" algn="ctr">
            <a:solidFill>
              <a:srgbClr val="FF0000"/>
            </a:solidFill>
            <a:prstDash val="solid"/>
            <a:round/>
            <a:headEnd type="none" w="med" len="med"/>
            <a:tailEnd type="triangle"/>
          </a:ln>
          <a:effectLst/>
        </p:spPr>
      </p:cxnSp>
      <p:sp>
        <p:nvSpPr>
          <p:cNvPr id="51" name="TextBox 50"/>
          <p:cNvSpPr txBox="1"/>
          <p:nvPr/>
        </p:nvSpPr>
        <p:spPr>
          <a:xfrm>
            <a:off x="272956" y="5800299"/>
            <a:ext cx="3929281" cy="646331"/>
          </a:xfrm>
          <a:prstGeom prst="rect">
            <a:avLst/>
          </a:prstGeom>
          <a:solidFill>
            <a:schemeClr val="accent5">
              <a:lumMod val="75000"/>
            </a:schemeClr>
          </a:solidFill>
        </p:spPr>
        <p:txBody>
          <a:bodyPr wrap="none" rtlCol="0">
            <a:spAutoFit/>
          </a:bodyPr>
          <a:lstStyle/>
          <a:p>
            <a:r>
              <a:rPr lang="en-US" b="1" dirty="0"/>
              <a:t>TS does not recalculate Boxes 3-6</a:t>
            </a:r>
          </a:p>
          <a:p>
            <a:r>
              <a:rPr lang="en-US" b="1" dirty="0"/>
              <a:t>based on 401K contribution </a:t>
            </a:r>
          </a:p>
        </p:txBody>
      </p:sp>
      <p:sp>
        <p:nvSpPr>
          <p:cNvPr id="55" name="TextBox 54"/>
          <p:cNvSpPr txBox="1"/>
          <p:nvPr/>
        </p:nvSpPr>
        <p:spPr>
          <a:xfrm>
            <a:off x="5622878" y="6250675"/>
            <a:ext cx="184731" cy="369332"/>
          </a:xfrm>
          <a:prstGeom prst="rect">
            <a:avLst/>
          </a:prstGeom>
          <a:noFill/>
        </p:spPr>
        <p:txBody>
          <a:bodyPr wrap="none" rtlCol="0">
            <a:spAutoFit/>
          </a:bodyPr>
          <a:lstStyle/>
          <a:p>
            <a:endParaRPr lang="en-US" dirty="0"/>
          </a:p>
        </p:txBody>
      </p:sp>
      <p:sp>
        <p:nvSpPr>
          <p:cNvPr id="56" name="TextBox 55"/>
          <p:cNvSpPr txBox="1"/>
          <p:nvPr/>
        </p:nvSpPr>
        <p:spPr>
          <a:xfrm>
            <a:off x="5431809" y="6168788"/>
            <a:ext cx="3544560" cy="369332"/>
          </a:xfrm>
          <a:prstGeom prst="rect">
            <a:avLst/>
          </a:prstGeom>
          <a:solidFill>
            <a:schemeClr val="accent5">
              <a:lumMod val="75000"/>
            </a:schemeClr>
          </a:solidFill>
        </p:spPr>
        <p:txBody>
          <a:bodyPr wrap="none" rtlCol="0">
            <a:spAutoFit/>
          </a:bodyPr>
          <a:lstStyle/>
          <a:p>
            <a:r>
              <a:rPr lang="en-US" b="1" dirty="0"/>
              <a:t>Choose from drop-down menu</a:t>
            </a:r>
          </a:p>
        </p:txBody>
      </p:sp>
      <p:sp>
        <p:nvSpPr>
          <p:cNvPr id="57" name="Oval 5"/>
          <p:cNvSpPr>
            <a:spLocks noChangeArrowheads="1"/>
          </p:cNvSpPr>
          <p:nvPr/>
        </p:nvSpPr>
        <p:spPr bwMode="auto">
          <a:xfrm>
            <a:off x="5595582" y="4995081"/>
            <a:ext cx="1296537" cy="110546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89696834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2622</Words>
  <Application>Microsoft Office PowerPoint</Application>
  <PresentationFormat>On-screen Show (4:3)</PresentationFormat>
  <Paragraphs>308</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Arial Black</vt:lpstr>
      <vt:lpstr>Calibri</vt:lpstr>
      <vt:lpstr>Verdana</vt:lpstr>
      <vt:lpstr>Wingdings</vt:lpstr>
      <vt:lpstr>NJ Template 06</vt:lpstr>
      <vt:lpstr>Employee Compensation</vt:lpstr>
      <vt:lpstr>Employee Compensation</vt:lpstr>
      <vt:lpstr>Federal Treatment of Disability Income</vt:lpstr>
      <vt:lpstr>NJ Treatment of Disability Income</vt:lpstr>
      <vt:lpstr>NJ Withholdings (Unemployment, Disability, Family Leave)</vt:lpstr>
      <vt:lpstr>Scholarships &amp; Fellowships</vt:lpstr>
      <vt:lpstr>Sample W-2</vt:lpstr>
      <vt:lpstr>TS – Wages and Salaries Federal Section \ Income \ Enter Myself \ Wages and Salaries (W-2)</vt:lpstr>
      <vt:lpstr>TS – Wages and Salaries Federal Section \ Income \ Enter Myself \ Wages and Salaries (W-2)</vt:lpstr>
      <vt:lpstr> TS – Wages and Salaries Federal Section \ Income \ Enter Myself \ Wages and Salaries (W-2)</vt:lpstr>
      <vt:lpstr>Wages and Salaries - TS Tips</vt:lpstr>
      <vt:lpstr>Wages and Salaries - TS Tips</vt:lpstr>
      <vt:lpstr>Wages and Salaries - TS Tips</vt:lpstr>
      <vt:lpstr>Wages and Salaries - TS Tips</vt:lpstr>
      <vt:lpstr>TS - Excess NJSUI, NJSDI, NJFLI:  NJ Form 2450 – Private Plan Disability</vt:lpstr>
      <vt:lpstr>Tip Income</vt:lpstr>
      <vt:lpstr>Tip Income</vt:lpstr>
      <vt:lpstr> TS – Tax on Unreported Tip Income (Form 4137) Federal Section \ Other Taxes \ Tax on Unreported Tip Income (Form 4137)</vt:lpstr>
      <vt:lpstr> TS – Social Security and Medicare Tax Due on Unreported Tip Income (Form 4137) – 1040 Line 58 </vt:lpstr>
      <vt:lpstr>Federal Pre-Tax Medical Insurance Expenses</vt:lpstr>
      <vt:lpstr>Federal Pre-Tax Medical Insurance Expenses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2016-12-12T20:54:58Z</dcterms:modified>
</cp:coreProperties>
</file>